
<file path=[Content_Types].xml><?xml version="1.0" encoding="utf-8"?>
<Types xmlns="http://schemas.openxmlformats.org/package/2006/content-types">
  <Default ContentType="image/jpeg" Extension="jpg"/>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2.xml"/>
  <Override ContentType="application/vnd.openxmlformats-officedocument.presentationml.slide+xml" PartName="/ppt/slides/slide98.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 id="349" r:id="rId99"/>
    <p:sldId id="350" r:id="rId100"/>
    <p:sldId id="351" r:id="rId101"/>
    <p:sldId id="352" r:id="rId102"/>
    <p:sldId id="353" r:id="rId103"/>
    <p:sldId id="354" r:id="rId104"/>
    <p:sldId id="355" r:id="rId105"/>
    <p:sldId id="356" r:id="rId106"/>
    <p:sldId id="357" r:id="rId107"/>
    <p:sldId id="358" r:id="rId108"/>
    <p:sldId id="359" r:id="rId109"/>
    <p:sldId id="360" r:id="rId110"/>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07" Type="http://schemas.openxmlformats.org/officeDocument/2006/relationships/slide" Target="slides/slide102.xml"/><Relationship Id="rId106" Type="http://schemas.openxmlformats.org/officeDocument/2006/relationships/slide" Target="slides/slide101.xml"/><Relationship Id="rId105" Type="http://schemas.openxmlformats.org/officeDocument/2006/relationships/slide" Target="slides/slide100.xml"/><Relationship Id="rId104" Type="http://schemas.openxmlformats.org/officeDocument/2006/relationships/slide" Target="slides/slide99.xml"/><Relationship Id="rId109" Type="http://schemas.openxmlformats.org/officeDocument/2006/relationships/slide" Target="slides/slide104.xml"/><Relationship Id="rId108" Type="http://schemas.openxmlformats.org/officeDocument/2006/relationships/slide" Target="slides/slide103.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103" Type="http://schemas.openxmlformats.org/officeDocument/2006/relationships/slide" Target="slides/slide98.xml"/><Relationship Id="rId102" Type="http://schemas.openxmlformats.org/officeDocument/2006/relationships/slide" Target="slides/slide97.xml"/><Relationship Id="rId101" Type="http://schemas.openxmlformats.org/officeDocument/2006/relationships/slide" Target="slides/slide96.xml"/><Relationship Id="rId100" Type="http://schemas.openxmlformats.org/officeDocument/2006/relationships/slide" Target="slides/slide95.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95" Type="http://schemas.openxmlformats.org/officeDocument/2006/relationships/slide" Target="slides/slide90.xml"/><Relationship Id="rId94" Type="http://schemas.openxmlformats.org/officeDocument/2006/relationships/slide" Target="slides/slide89.xml"/><Relationship Id="rId97" Type="http://schemas.openxmlformats.org/officeDocument/2006/relationships/slide" Target="slides/slide92.xml"/><Relationship Id="rId96" Type="http://schemas.openxmlformats.org/officeDocument/2006/relationships/slide" Target="slides/slide91.xml"/><Relationship Id="rId11" Type="http://schemas.openxmlformats.org/officeDocument/2006/relationships/slide" Target="slides/slide6.xml"/><Relationship Id="rId99" Type="http://schemas.openxmlformats.org/officeDocument/2006/relationships/slide" Target="slides/slide94.xml"/><Relationship Id="rId10" Type="http://schemas.openxmlformats.org/officeDocument/2006/relationships/slide" Target="slides/slide5.xml"/><Relationship Id="rId98" Type="http://schemas.openxmlformats.org/officeDocument/2006/relationships/slide" Target="slides/slide93.xml"/><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slide" Target="slides/slide86.xml"/><Relationship Id="rId90" Type="http://schemas.openxmlformats.org/officeDocument/2006/relationships/slide" Target="slides/slide85.xml"/><Relationship Id="rId93" Type="http://schemas.openxmlformats.org/officeDocument/2006/relationships/slide" Target="slides/slide88.xml"/><Relationship Id="rId92" Type="http://schemas.openxmlformats.org/officeDocument/2006/relationships/slide" Target="slides/slide87.xml"/><Relationship Id="rId15" Type="http://schemas.openxmlformats.org/officeDocument/2006/relationships/slide" Target="slides/slide10.xml"/><Relationship Id="rId110" Type="http://schemas.openxmlformats.org/officeDocument/2006/relationships/slide" Target="slides/slide105.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87" Type="http://schemas.openxmlformats.org/officeDocument/2006/relationships/slide" Target="slides/slide82.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65" Type="http://schemas.openxmlformats.org/officeDocument/2006/relationships/slide" Target="slides/slide60.xml"/><Relationship Id="rId68" Type="http://schemas.openxmlformats.org/officeDocument/2006/relationships/slide" Target="slides/slide63.xml"/><Relationship Id="rId67" Type="http://schemas.openxmlformats.org/officeDocument/2006/relationships/slide" Target="slides/slide62.xml"/><Relationship Id="rId60" Type="http://schemas.openxmlformats.org/officeDocument/2006/relationships/slide" Target="slides/slide55.xml"/><Relationship Id="rId69" Type="http://schemas.openxmlformats.org/officeDocument/2006/relationships/slide" Target="slides/slide6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54" Type="http://schemas.openxmlformats.org/officeDocument/2006/relationships/slide" Target="slides/slide49.xml"/><Relationship Id="rId57" Type="http://schemas.openxmlformats.org/officeDocument/2006/relationships/slide" Target="slides/slide52.xml"/><Relationship Id="rId56" Type="http://schemas.openxmlformats.org/officeDocument/2006/relationships/slide" Target="slides/slide51.xml"/><Relationship Id="rId59" Type="http://schemas.openxmlformats.org/officeDocument/2006/relationships/slide" Target="slides/slide54.xml"/><Relationship Id="rId58"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scikit-learn.org/stable/modules/generated/sklearn.decomposition.PCA.html#sklearn.decomposition.PCA" TargetMode="Externa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scikit-learn.org/stable/modules/generated/sklearn.decomposition.PCA.html#sklearn.decomposition.PCA" TargetMode="Externa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raphaelvallat.com/bandpower.html" TargetMode="Externa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wikipedia.org/wiki/Sensitivity_and_specificity" TargetMode="Externa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sagepub.com/sites/default/files/upm-binaries/33663_Chapter4.pdf" TargetMode="External"/><Relationship Id="rId3" Type="http://schemas.openxmlformats.org/officeDocument/2006/relationships/hyperlink" Target="https://scikit-learn.org/stable/modules/feature_selection.html" TargetMode="Externa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scikit-learn.org/stable/modules/generated/sklearn.linear_model.LogisticRegression.html" TargetMode="Externa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scikit-learn.org/stable/modules/generated/sklearn.linear_model.LogisticRegression.html" TargetMode="Externa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scikit-learn.org/stable/modules/generated/sklearn.linear_model.LogisticRegression.html" TargetMode="Externa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scikit-learn.org/stable/modules/generated/sklearn.linear_model.LogisticRegression.html" TargetMode="Externa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scikit-learn.org/stable/modules/generated/sklearn.linear_model.LogisticRegression.html" TargetMode="Externa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scikit-learn.org/stable/modules/generated/sklearn.linear_model.LogisticRegression.html" TargetMode="Externa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scikit-learn.org/stable/modules/generated/sklearn.linear_model.LogisticRegression.html" TargetMode="Externa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scikit-learn.org/stable/modules/generated/sklearn.linear_model.LogisticRegression.html" TargetMode="Externa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scikit-learn.org/stable/modules/generated/sklearn.linear_model.LogisticRegression.html" TargetMode="Externa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scikit-learn.org/stable/modules/generated/sklearn.linear_model.LogisticRegression.html" TargetMode="Externa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scikit-learn.org/stable/modules/generated/sklearn.linear_model.LogisticRegression.html" TargetMode="Externa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scikit-learn.org/stable/modules/generated/sklearn.linear_model.LogisticRegression.html" TargetMode="Externa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scikit-learn.org/stable/modules/generated/sklearn.linear_model.LogisticRegression.html" TargetMode="Externa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scikit-learn.org/stable/modules/generated/sklearn.linear_model.LogisticRegression.html" TargetMode="Externa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scikit-learn.org/stable/modules/generated/sklearn.linear_model.LogisticRegression.html" TargetMode="Externa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scikit-learn.org/stable/modules/generated/sklearn.linear_model.LogisticRegression.html" TargetMode="Externa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scikit-learn.org/stable/modules/generated/sklearn.linear_model.LogisticRegression.html" TargetMode="Externa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scikit-learn.org/stable/modules/generated/sklearn.linear_model.LogisticRegression.html" TargetMode="Externa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scikit-learn.org/stable/modules/generated/sklearn.linear_model.LogisticRegression.html" TargetMode="Externa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scikit-learn.org/stable/modules/generated/sklearn.linear_model.LogisticRegression.html" TargetMode="Externa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scikit-learn.org/stable/modules/classes.html#module-sklearn.feature_extraction.text" TargetMode="Externa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citeseerx.ist.psu.edu/viewdoc/download?doi=10.1.1.725.908&amp;rep=rep1&amp;type=pdf" TargetMode="Externa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bf2d55007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bf2d55007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Scan the QR code to access the latest version of these slides or follow the url!</a:t>
            </a:r>
            <a:endParaRPr/>
          </a:p>
          <a:p>
            <a:pPr indent="0" lvl="0" marL="0" rtl="0" algn="l">
              <a:spcBef>
                <a:spcPts val="0"/>
              </a:spcBef>
              <a:spcAft>
                <a:spcPts val="0"/>
              </a:spcAft>
              <a:buNone/>
            </a:pPr>
            <a:r>
              <a:rPr lang="en"/>
              <a:t>https://tinyurl.com/sp7ky24w</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640e4dbab9_2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640e4dbab9_2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raw data represents voltage measured 250 times per second at each electrode location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data is from the same electrode but a different patient (who will not develop pain)</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2" name="Shape 972"/>
        <p:cNvGrpSpPr/>
        <p:nvPr/>
      </p:nvGrpSpPr>
      <p:grpSpPr>
        <a:xfrm>
          <a:off x="0" y="0"/>
          <a:ext cx="0" cy="0"/>
          <a:chOff x="0" y="0"/>
          <a:chExt cx="0" cy="0"/>
        </a:xfrm>
      </p:grpSpPr>
      <p:sp>
        <p:nvSpPr>
          <p:cNvPr id="973" name="Google Shape;973;g640e4dbab9_2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4" name="Google Shape;974;g640e4dbab9_2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image on the right shows the 36 principal directions of variance across a dataset of aligned face images.</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1" name="Shape 981"/>
        <p:cNvGrpSpPr/>
        <p:nvPr/>
      </p:nvGrpSpPr>
      <p:grpSpPr>
        <a:xfrm>
          <a:off x="0" y="0"/>
          <a:ext cx="0" cy="0"/>
          <a:chOff x="0" y="0"/>
          <a:chExt cx="0" cy="0"/>
        </a:xfrm>
      </p:grpSpPr>
      <p:sp>
        <p:nvSpPr>
          <p:cNvPr id="982" name="Google Shape;982;g641413fc72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3" name="Google Shape;983;g641413fc72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2" name="Shape 992"/>
        <p:cNvGrpSpPr/>
        <p:nvPr/>
      </p:nvGrpSpPr>
      <p:grpSpPr>
        <a:xfrm>
          <a:off x="0" y="0"/>
          <a:ext cx="0" cy="0"/>
          <a:chOff x="0" y="0"/>
          <a:chExt cx="0" cy="0"/>
        </a:xfrm>
      </p:grpSpPr>
      <p:sp>
        <p:nvSpPr>
          <p:cNvPr id="993" name="Google Shape;993;g641413fc72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4" name="Google Shape;994;g641413fc72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See </a:t>
            </a:r>
            <a:r>
              <a:rPr lang="en" u="sng">
                <a:solidFill>
                  <a:schemeClr val="hlink"/>
                </a:solidFill>
                <a:hlinkClick r:id="rId2"/>
              </a:rPr>
              <a:t>https://scikit-learn.org/stable/modules/generated/sklearn.decomposition.PCA.html#sklearn.decomposition.PCA</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9" name="Shape 999"/>
        <p:cNvGrpSpPr/>
        <p:nvPr/>
      </p:nvGrpSpPr>
      <p:grpSpPr>
        <a:xfrm>
          <a:off x="0" y="0"/>
          <a:ext cx="0" cy="0"/>
          <a:chOff x="0" y="0"/>
          <a:chExt cx="0" cy="0"/>
        </a:xfrm>
      </p:grpSpPr>
      <p:sp>
        <p:nvSpPr>
          <p:cNvPr id="1000" name="Google Shape;1000;g641413fc72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1" name="Google Shape;1001;g641413fc72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See </a:t>
            </a:r>
            <a:r>
              <a:rPr lang="en" u="sng">
                <a:solidFill>
                  <a:schemeClr val="hlink"/>
                </a:solidFill>
                <a:hlinkClick r:id="rId2"/>
              </a:rPr>
              <a:t>https://scikit-learn.org/stable/modules/generated/sklearn.decomposition.PCA.html#sklearn.decomposition.PCA</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6" name="Shape 1006"/>
        <p:cNvGrpSpPr/>
        <p:nvPr/>
      </p:nvGrpSpPr>
      <p:grpSpPr>
        <a:xfrm>
          <a:off x="0" y="0"/>
          <a:ext cx="0" cy="0"/>
          <a:chOff x="0" y="0"/>
          <a:chExt cx="0" cy="0"/>
        </a:xfrm>
      </p:grpSpPr>
      <p:sp>
        <p:nvSpPr>
          <p:cNvPr id="1007" name="Google Shape;1007;g62192c1482_2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8" name="Google Shape;1008;g62192c1482_2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3" name="Shape 1013"/>
        <p:cNvGrpSpPr/>
        <p:nvPr/>
      </p:nvGrpSpPr>
      <p:grpSpPr>
        <a:xfrm>
          <a:off x="0" y="0"/>
          <a:ext cx="0" cy="0"/>
          <a:chOff x="0" y="0"/>
          <a:chExt cx="0" cy="0"/>
        </a:xfrm>
      </p:grpSpPr>
      <p:sp>
        <p:nvSpPr>
          <p:cNvPr id="1014" name="Google Shape;1014;gbf2d55007d_0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5" name="Google Shape;1015;gbf2d55007d_0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640e4dbab9_2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640e4dbab9_2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EEG data is usually analyzed in the frequency domain.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is the frequency spectrum of the raw data, showing the mean and standard deviation of signal power across frequency bands.</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640e4dbab9_2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640e4dbab9_2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EEG data is usually analyzed in the frequency domain.</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This is the frequency spectrum of the raw data, measuring signal power across frequency bands.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640e4dbab9_2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640e4dbab9_2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Within the frequency spectrum, data is often aggregated to estimate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the power within frequency bands of interested</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The normalized band power (bandpower divided by total power)</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The ratio between bandpower in eyes opened and eyes closed state</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See for further reading </a:t>
            </a:r>
            <a:r>
              <a:rPr lang="en" u="sng">
                <a:solidFill>
                  <a:schemeClr val="hlink"/>
                </a:solidFill>
                <a:hlinkClick r:id="rId2"/>
              </a:rPr>
              <a:t>https://raphaelvallat.com/bandpower.html</a:t>
            </a:r>
            <a:endParaRPr>
              <a:solidFill>
                <a:schemeClr val="dk1"/>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640e4dbab9_2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640e4dbab9_2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Bandpower variation across the skull within each frequency band.</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Electrical activity on the surface of the skull records aggregate activity across a small brain region. Neighboring electrodes capture overlapping information.</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640e4dbab9_2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640e4dbab9_2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400">
                <a:solidFill>
                  <a:schemeClr val="dk2"/>
                </a:solidFill>
              </a:rPr>
              <a:t>The goal is to come up with </a:t>
            </a:r>
            <a:r>
              <a:rPr lang="en" sz="1400">
                <a:solidFill>
                  <a:schemeClr val="dk2"/>
                </a:solidFill>
              </a:rPr>
              <a:t>a (combination of) feature engineering technique(s) that maximises cross-validation accuracy.</a:t>
            </a:r>
            <a:endParaRPr sz="1400">
              <a:solidFill>
                <a:schemeClr val="dk2"/>
              </a:solidFill>
            </a:endParaRPr>
          </a:p>
          <a:p>
            <a:pPr indent="0" lvl="0" marL="0" rtl="0" algn="l">
              <a:lnSpc>
                <a:spcPct val="115000"/>
              </a:lnSpc>
              <a:spcBef>
                <a:spcPts val="1600"/>
              </a:spcBef>
              <a:spcAft>
                <a:spcPts val="0"/>
              </a:spcAft>
              <a:buNone/>
            </a:pPr>
            <a:r>
              <a:rPr lang="en" sz="1400">
                <a:solidFill>
                  <a:schemeClr val="dk2"/>
                </a:solidFill>
              </a:rPr>
              <a:t>Leave one subject out cross-validation means removing a contiguous block of 10 rows from the training data</a:t>
            </a:r>
            <a:endParaRPr sz="1400">
              <a:solidFill>
                <a:schemeClr val="dk2"/>
              </a:solidFill>
            </a:endParaRPr>
          </a:p>
          <a:p>
            <a:pPr indent="0" lvl="0" marL="0" rtl="0" algn="l">
              <a:lnSpc>
                <a:spcPct val="115000"/>
              </a:lnSpc>
              <a:spcBef>
                <a:spcPts val="1600"/>
              </a:spcBef>
              <a:spcAft>
                <a:spcPts val="1600"/>
              </a:spcAft>
              <a:buNone/>
            </a:pPr>
            <a:r>
              <a:rPr lang="en" sz="1400">
                <a:solidFill>
                  <a:schemeClr val="dk2"/>
                </a:solidFill>
              </a:rPr>
              <a:t>See </a:t>
            </a:r>
            <a:r>
              <a:rPr lang="en" sz="1400" u="sng">
                <a:solidFill>
                  <a:schemeClr val="hlink"/>
                </a:solidFill>
                <a:hlinkClick r:id="rId2"/>
              </a:rPr>
              <a:t>https://en.wikipedia.org/wiki/Sensitivity_and_specificity</a:t>
            </a:r>
            <a:r>
              <a:rPr lang="en" sz="1400">
                <a:solidFill>
                  <a:schemeClr val="dk2"/>
                </a:solidFill>
              </a:rPr>
              <a:t> for definition of sensitivity and specificity</a:t>
            </a:r>
            <a:endParaRPr sz="1400">
              <a:solidFill>
                <a:schemeClr val="dk2"/>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bf2d55007d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bf2d55007d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62192c1482_2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62192c1482_2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Feature engineering involves transforming the raw data into something that better represents the learning problem to the predictive model, resulting in improved generalization of unseen data.</a:t>
            </a:r>
            <a:endParaRPr/>
          </a:p>
          <a:p>
            <a:pPr indent="0" lvl="0" marL="0" rtl="0" algn="l">
              <a:spcBef>
                <a:spcPts val="0"/>
              </a:spcBef>
              <a:spcAft>
                <a:spcPts val="0"/>
              </a:spcAft>
              <a:buNone/>
            </a:pPr>
            <a:r>
              <a:rPr lang="en"/>
              <a:t>Feature engineering is key to iteratively building a better model</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62192c1482_2_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62192c1482_2_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t>
            </a:r>
            <a:r>
              <a:rPr lang="en"/>
              <a:t>Often the raw data is not amenable to learning, but you can construct features that are”</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62192c1482_2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62192c1482_2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1" marL="914400" rtl="0" algn="l">
              <a:spcBef>
                <a:spcPts val="0"/>
              </a:spcBef>
              <a:spcAft>
                <a:spcPts val="0"/>
              </a:spcAft>
              <a:buSzPts val="1100"/>
              <a:buChar char="-"/>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bf2d55007d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bf2d55007d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63ddb3b5a5_2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63ddb3b5a5_2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bf2d55007d_0_1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bf2d55007d_0_1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Char char="-"/>
            </a:pPr>
            <a:r>
              <a:rPr lang="en">
                <a:solidFill>
                  <a:schemeClr val="dk1"/>
                </a:solidFill>
              </a:rPr>
              <a:t>Most of the mass of a Multi-variate Gaussian in high-dimensional space is not near the mean but near its shell</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Most of the volume of an Orange in high dimension is in the skin, not the pulp</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A fixed number of points uniformly distributed are increasinly close to a face of the cube and further away from each other</a:t>
            </a:r>
            <a:endParaRPr>
              <a:solidFill>
                <a:schemeClr val="dk1"/>
              </a:solidFill>
            </a:endParaRPr>
          </a:p>
          <a:p>
            <a:pPr indent="-298450" lvl="0" marL="457200" rtl="0" algn="l">
              <a:spcBef>
                <a:spcPts val="0"/>
              </a:spcBef>
              <a:spcAft>
                <a:spcPts val="0"/>
              </a:spcAft>
              <a:buClr>
                <a:schemeClr val="dk1"/>
              </a:buClr>
              <a:buSzPts val="1100"/>
              <a:buChar char="-"/>
            </a:pPr>
            <a:r>
              <a:t/>
            </a:r>
            <a:endParaRPr>
              <a:solidFill>
                <a:schemeClr val="dk1"/>
              </a:solidFill>
            </a:endParaRPr>
          </a:p>
          <a:p>
            <a:pPr indent="0" lvl="0" marL="0" rtl="0" algn="l">
              <a:lnSpc>
                <a:spcPct val="115000"/>
              </a:lnSpc>
              <a:spcBef>
                <a:spcPts val="0"/>
              </a:spcBef>
              <a:spcAft>
                <a:spcPts val="160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bf2d55007d_0_2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bf2d55007d_0_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Consider a random sample of points distributed uniformly in the interval [0, 1]^D in D dimensional space.</a:t>
            </a:r>
            <a:endParaRPr/>
          </a:p>
          <a:p>
            <a:pPr indent="0" lvl="0" marL="0" rtl="0" algn="l">
              <a:spcBef>
                <a:spcPts val="0"/>
              </a:spcBef>
              <a:spcAft>
                <a:spcPts val="0"/>
              </a:spcAft>
              <a:buNone/>
            </a:pPr>
            <a:r>
              <a:rPr lang="en"/>
              <a:t>How are differences between pairs of points distributed?</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bf2d55007d_0_2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bf2d55007d_0_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bf2d55007d_0_2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bf2d55007d_0_2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bf2d55007d_0_2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bf2d55007d_0_2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bf2d55007d_0_2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bf2d55007d_0_2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bf2d55007d_0_2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bf2d55007d_0_2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bf2d55007d_0_2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bf2d55007d_0_2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bf2d55007d_0_2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bf2d55007d_0_2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bf2d55007d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bf2d55007d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bf2d55007d_0_2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bf2d55007d_0_2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bf2d55007d_0_2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bf2d55007d_0_2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bf2d55007d_0_2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bf2d55007d_0_2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Consider a two class problems where classes are clearly linearly separable in 2D.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What happens if we add dimensions that contain random noise?</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bf2d55007d_0_2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bf2d55007d_0_2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Consider a two class problems where classes are clearly linearly separable in 2D.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What happens if we add dimensions that contain random noise?</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bf2d55007d_0_2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bf2d55007d_0_2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Consider a two class problems where classes are clearly linearly separable in 2D.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What happens if we add dimensions that contain random noise?</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bf2d55007d_0_2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bf2d55007d_0_2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bf2d55007d_0_3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bf2d55007d_0_3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bf2d55007d_0_3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bf2d55007d_0_3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bf2d55007d_0_3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bf2d55007d_0_3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bf2d55007d_0_3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bf2d55007d_0_3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63ddb3b5a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63ddb3b5a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bf2d55007d_0_3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bf2d55007d_0_3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bf2d55007d_0_3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bf2d55007d_0_3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bf2d55007d_0_3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bf2d55007d_0_3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g62192c1482_2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2" name="Google Shape;392;g62192c1482_2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Imagine we had a dataset of clock-face images and we wanted to train a predictive model that can take in such an image and estimate the time the clock in the image shows.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If this clock was a 100x100 pixel color image, then we could concatenate the three color channels of all pixels into one long feature vector with 30k dimensions.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Training a predictive model on that data will most likely require a ridiculous amount of training data to generalize well. How many dimensions do we really need?</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63ddb3b5a5_1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63ddb3b5a5_1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All information about our problem is contained in the orientation of the hour hand</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g63ddb3b5a5_1_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0" name="Google Shape;410;g63ddb3b5a5_1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1" marL="914400" rtl="0" algn="l">
              <a:spcBef>
                <a:spcPts val="0"/>
              </a:spcBef>
              <a:spcAft>
                <a:spcPts val="0"/>
              </a:spcAft>
              <a:buSzPts val="1100"/>
              <a:buChar char="-"/>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g63ddb3b5a5_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6" name="Google Shape;426;g63ddb3b5a5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g62192c1482_2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7" name="Google Shape;447;g62192c1482_2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g62192c1482_2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6" name="Google Shape;456;g62192c1482_2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g62192c1482_2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5" name="Google Shape;465;g62192c1482_2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bf2d55007d_0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bf2d55007d_0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g62192c1482_2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5" name="Google Shape;475;g62192c1482_2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gbf2d55007d_0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6" name="Google Shape;486;gbf2d55007d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800">
                <a:solidFill>
                  <a:srgbClr val="595959"/>
                </a:solidFill>
              </a:rPr>
              <a:t>Finding Relevant Subsets of Features</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g641413fc72_2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3" name="Google Shape;493;g641413fc72_2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Selection: discarding a subset of input dimensions (e.g., to identify influential feature subsets)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Filter (relevance test based on data only; mostly univariate tests + ranking)</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Features that look irrelevant in isolation may be relevant in combination (XOR)</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Wrapper (feature selection as search problem in conjunction with clasifier performance testing)</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Embedding (feature selection part of training process, e.g. L1 regularization)</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g641413fc72_2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0" name="Google Shape;500;g641413fc72_2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Further reading</a:t>
            </a:r>
            <a:endParaRPr/>
          </a:p>
          <a:p>
            <a:pPr indent="0" lvl="0" marL="0" rtl="0" algn="l">
              <a:spcBef>
                <a:spcPts val="0"/>
              </a:spcBef>
              <a:spcAft>
                <a:spcPts val="0"/>
              </a:spcAft>
              <a:buNone/>
            </a:pPr>
            <a:r>
              <a:rPr lang="en" u="sng">
                <a:solidFill>
                  <a:schemeClr val="hlink"/>
                </a:solidFill>
                <a:hlinkClick r:id="rId2"/>
              </a:rPr>
              <a:t>https://www.sagepub.com/sites/default/files/upm-binaries/33663_Chapter4.pdf</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SKLearn</a:t>
            </a:r>
            <a:endParaRPr/>
          </a:p>
          <a:p>
            <a:pPr indent="0" lvl="0" marL="0" rtl="0" algn="l">
              <a:spcBef>
                <a:spcPts val="0"/>
              </a:spcBef>
              <a:spcAft>
                <a:spcPts val="0"/>
              </a:spcAft>
              <a:buNone/>
            </a:pPr>
            <a:r>
              <a:rPr lang="en" u="sng">
                <a:solidFill>
                  <a:schemeClr val="hlink"/>
                </a:solidFill>
                <a:hlinkClick r:id="rId3"/>
              </a:rPr>
              <a:t>https://scikit-learn.org/stable/modules/feature_selection.html</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 name="Shape 505"/>
        <p:cNvGrpSpPr/>
        <p:nvPr/>
      </p:nvGrpSpPr>
      <p:grpSpPr>
        <a:xfrm>
          <a:off x="0" y="0"/>
          <a:ext cx="0" cy="0"/>
          <a:chOff x="0" y="0"/>
          <a:chExt cx="0" cy="0"/>
        </a:xfrm>
      </p:grpSpPr>
      <p:sp>
        <p:nvSpPr>
          <p:cNvPr id="506" name="Google Shape;506;g641413fc72_2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7" name="Google Shape;507;g641413fc72_2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P-values from F-test using sklearn f_classif, applied to all 432 features</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g641413fc72_2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4" name="Google Shape;514;g641413fc72_2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Aggregated relevance per electrode (mean across features) and per feature (mean across electrodes)</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g641413fc72_2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1" name="Google Shape;521;g641413fc72_2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 example outcome could be using a subset of features from a subset of electrodes, for example.</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 name="Shape 526"/>
        <p:cNvGrpSpPr/>
        <p:nvPr/>
      </p:nvGrpSpPr>
      <p:grpSpPr>
        <a:xfrm>
          <a:off x="0" y="0"/>
          <a:ext cx="0" cy="0"/>
          <a:chOff x="0" y="0"/>
          <a:chExt cx="0" cy="0"/>
        </a:xfrm>
      </p:grpSpPr>
      <p:sp>
        <p:nvSpPr>
          <p:cNvPr id="527" name="Google Shape;527;g641413fc72_2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8" name="Google Shape;528;g641413fc72_2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3" name="Shape 533"/>
        <p:cNvGrpSpPr/>
        <p:nvPr/>
      </p:nvGrpSpPr>
      <p:grpSpPr>
        <a:xfrm>
          <a:off x="0" y="0"/>
          <a:ext cx="0" cy="0"/>
          <a:chOff x="0" y="0"/>
          <a:chExt cx="0" cy="0"/>
        </a:xfrm>
      </p:grpSpPr>
      <p:sp>
        <p:nvSpPr>
          <p:cNvPr id="534" name="Google Shape;534;g641413fc72_2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5" name="Google Shape;535;g641413fc72_2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Simple Logistic Regression without optimized parameters using sklearn</a:t>
            </a:r>
            <a:endParaRPr/>
          </a:p>
          <a:p>
            <a:pPr indent="0" lvl="0" marL="0" rtl="0" algn="l">
              <a:spcBef>
                <a:spcPts val="0"/>
              </a:spcBef>
              <a:spcAft>
                <a:spcPts val="0"/>
              </a:spcAft>
              <a:buNone/>
            </a:pPr>
            <a:r>
              <a:rPr lang="en" u="sng">
                <a:solidFill>
                  <a:schemeClr val="hlink"/>
                </a:solidFill>
                <a:hlinkClick r:id="rId2"/>
              </a:rPr>
              <a:t>https://scikit-learn.org/stable/modules/generated/sklearn.linear_model.LogisticRegression.html</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 name="Shape 543"/>
        <p:cNvGrpSpPr/>
        <p:nvPr/>
      </p:nvGrpSpPr>
      <p:grpSpPr>
        <a:xfrm>
          <a:off x="0" y="0"/>
          <a:ext cx="0" cy="0"/>
          <a:chOff x="0" y="0"/>
          <a:chExt cx="0" cy="0"/>
        </a:xfrm>
      </p:grpSpPr>
      <p:sp>
        <p:nvSpPr>
          <p:cNvPr id="544" name="Google Shape;544;g641413fc72_2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5" name="Google Shape;545;g641413fc72_2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Simple Logistic Regression without optimized parameters using sklearn</a:t>
            </a:r>
            <a:endParaRPr/>
          </a:p>
          <a:p>
            <a:pPr indent="0" lvl="0" marL="0" rtl="0" algn="l">
              <a:spcBef>
                <a:spcPts val="0"/>
              </a:spcBef>
              <a:spcAft>
                <a:spcPts val="0"/>
              </a:spcAft>
              <a:buNone/>
            </a:pPr>
            <a:r>
              <a:rPr lang="en" u="sng">
                <a:solidFill>
                  <a:schemeClr val="hlink"/>
                </a:solidFill>
                <a:hlinkClick r:id="rId2"/>
              </a:rPr>
              <a:t>https://scikit-learn.org/stable/modules/generated/sklearn.linear_model.LogisticRegression.html</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bf2d55007d_0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bf2d55007d_0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5" name="Shape 555"/>
        <p:cNvGrpSpPr/>
        <p:nvPr/>
      </p:nvGrpSpPr>
      <p:grpSpPr>
        <a:xfrm>
          <a:off x="0" y="0"/>
          <a:ext cx="0" cy="0"/>
          <a:chOff x="0" y="0"/>
          <a:chExt cx="0" cy="0"/>
        </a:xfrm>
      </p:grpSpPr>
      <p:sp>
        <p:nvSpPr>
          <p:cNvPr id="556" name="Google Shape;556;g641413fc72_2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7" name="Google Shape;557;g641413fc72_2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Simple Logistic Regression without optimized parameters using sklearn</a:t>
            </a:r>
            <a:endParaRPr/>
          </a:p>
          <a:p>
            <a:pPr indent="0" lvl="0" marL="0" rtl="0" algn="l">
              <a:spcBef>
                <a:spcPts val="0"/>
              </a:spcBef>
              <a:spcAft>
                <a:spcPts val="0"/>
              </a:spcAft>
              <a:buNone/>
            </a:pPr>
            <a:r>
              <a:rPr lang="en" u="sng">
                <a:solidFill>
                  <a:schemeClr val="hlink"/>
                </a:solidFill>
                <a:hlinkClick r:id="rId2"/>
              </a:rPr>
              <a:t>https://scikit-learn.org/stable/modules/generated/sklearn.linear_model.LogisticRegression.html</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8" name="Shape 568"/>
        <p:cNvGrpSpPr/>
        <p:nvPr/>
      </p:nvGrpSpPr>
      <p:grpSpPr>
        <a:xfrm>
          <a:off x="0" y="0"/>
          <a:ext cx="0" cy="0"/>
          <a:chOff x="0" y="0"/>
          <a:chExt cx="0" cy="0"/>
        </a:xfrm>
      </p:grpSpPr>
      <p:sp>
        <p:nvSpPr>
          <p:cNvPr id="569" name="Google Shape;569;g641413fc72_2_3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0" name="Google Shape;570;g641413fc72_2_3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Simple Logistic Regression without optimized parameters using sklearn</a:t>
            </a:r>
            <a:endParaRPr/>
          </a:p>
          <a:p>
            <a:pPr indent="0" lvl="0" marL="0" rtl="0" algn="l">
              <a:spcBef>
                <a:spcPts val="0"/>
              </a:spcBef>
              <a:spcAft>
                <a:spcPts val="0"/>
              </a:spcAft>
              <a:buNone/>
            </a:pPr>
            <a:r>
              <a:rPr lang="en" u="sng">
                <a:solidFill>
                  <a:schemeClr val="hlink"/>
                </a:solidFill>
                <a:hlinkClick r:id="rId2"/>
              </a:rPr>
              <a:t>https://scikit-learn.org/stable/modules/generated/sklearn.linear_model.LogisticRegression.html</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8" name="Shape 578"/>
        <p:cNvGrpSpPr/>
        <p:nvPr/>
      </p:nvGrpSpPr>
      <p:grpSpPr>
        <a:xfrm>
          <a:off x="0" y="0"/>
          <a:ext cx="0" cy="0"/>
          <a:chOff x="0" y="0"/>
          <a:chExt cx="0" cy="0"/>
        </a:xfrm>
      </p:grpSpPr>
      <p:sp>
        <p:nvSpPr>
          <p:cNvPr id="579" name="Google Shape;579;g641413fc72_2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0" name="Google Shape;580;g641413fc72_2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Simple Logistic Regression without optimized parameters using sklearn</a:t>
            </a:r>
            <a:endParaRPr/>
          </a:p>
          <a:p>
            <a:pPr indent="0" lvl="0" marL="0" rtl="0" algn="l">
              <a:spcBef>
                <a:spcPts val="0"/>
              </a:spcBef>
              <a:spcAft>
                <a:spcPts val="0"/>
              </a:spcAft>
              <a:buNone/>
            </a:pPr>
            <a:r>
              <a:rPr lang="en" u="sng">
                <a:solidFill>
                  <a:schemeClr val="hlink"/>
                </a:solidFill>
                <a:hlinkClick r:id="rId2"/>
              </a:rPr>
              <a:t>https://scikit-learn.org/stable/modules/generated/sklearn.linear_model.LogisticRegression.html</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0" name="Shape 590"/>
        <p:cNvGrpSpPr/>
        <p:nvPr/>
      </p:nvGrpSpPr>
      <p:grpSpPr>
        <a:xfrm>
          <a:off x="0" y="0"/>
          <a:ext cx="0" cy="0"/>
          <a:chOff x="0" y="0"/>
          <a:chExt cx="0" cy="0"/>
        </a:xfrm>
      </p:grpSpPr>
      <p:sp>
        <p:nvSpPr>
          <p:cNvPr id="591" name="Google Shape;591;g641413fc72_2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2" name="Google Shape;592;g641413fc72_2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Simple Logistic Regression without optimized parameters using sklearn</a:t>
            </a:r>
            <a:endParaRPr/>
          </a:p>
          <a:p>
            <a:pPr indent="0" lvl="0" marL="0" rtl="0" algn="l">
              <a:spcBef>
                <a:spcPts val="0"/>
              </a:spcBef>
              <a:spcAft>
                <a:spcPts val="0"/>
              </a:spcAft>
              <a:buNone/>
            </a:pPr>
            <a:r>
              <a:rPr lang="en" u="sng">
                <a:solidFill>
                  <a:schemeClr val="hlink"/>
                </a:solidFill>
                <a:hlinkClick r:id="rId2"/>
              </a:rPr>
              <a:t>https://scikit-learn.org/stable/modules/generated/sklearn.linear_model.LogisticRegression.html</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3" name="Shape 603"/>
        <p:cNvGrpSpPr/>
        <p:nvPr/>
      </p:nvGrpSpPr>
      <p:grpSpPr>
        <a:xfrm>
          <a:off x="0" y="0"/>
          <a:ext cx="0" cy="0"/>
          <a:chOff x="0" y="0"/>
          <a:chExt cx="0" cy="0"/>
        </a:xfrm>
      </p:grpSpPr>
      <p:sp>
        <p:nvSpPr>
          <p:cNvPr id="604" name="Google Shape;604;g641413fc72_2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5" name="Google Shape;605;g641413fc72_2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Simple Logistic Regression without optimized parameters using sklearn</a:t>
            </a:r>
            <a:endParaRPr/>
          </a:p>
          <a:p>
            <a:pPr indent="0" lvl="0" marL="0" rtl="0" algn="l">
              <a:spcBef>
                <a:spcPts val="0"/>
              </a:spcBef>
              <a:spcAft>
                <a:spcPts val="0"/>
              </a:spcAft>
              <a:buNone/>
            </a:pPr>
            <a:r>
              <a:rPr lang="en" u="sng">
                <a:solidFill>
                  <a:schemeClr val="hlink"/>
                </a:solidFill>
                <a:hlinkClick r:id="rId2"/>
              </a:rPr>
              <a:t>https://scikit-learn.org/stable/modules/generated/sklearn.linear_model.LogisticRegression.html</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4" name="Shape 614"/>
        <p:cNvGrpSpPr/>
        <p:nvPr/>
      </p:nvGrpSpPr>
      <p:grpSpPr>
        <a:xfrm>
          <a:off x="0" y="0"/>
          <a:ext cx="0" cy="0"/>
          <a:chOff x="0" y="0"/>
          <a:chExt cx="0" cy="0"/>
        </a:xfrm>
      </p:grpSpPr>
      <p:sp>
        <p:nvSpPr>
          <p:cNvPr id="615" name="Google Shape;615;g641413fc72_2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6" name="Google Shape;616;g641413fc72_2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Simple Logistic Regression without optimized parameters using sklearn</a:t>
            </a:r>
            <a:endParaRPr/>
          </a:p>
          <a:p>
            <a:pPr indent="0" lvl="0" marL="0" rtl="0" algn="l">
              <a:spcBef>
                <a:spcPts val="0"/>
              </a:spcBef>
              <a:spcAft>
                <a:spcPts val="0"/>
              </a:spcAft>
              <a:buNone/>
            </a:pPr>
            <a:r>
              <a:rPr lang="en" u="sng">
                <a:solidFill>
                  <a:schemeClr val="hlink"/>
                </a:solidFill>
                <a:hlinkClick r:id="rId2"/>
              </a:rPr>
              <a:t>https://scikit-learn.org/stable/modules/generated/sklearn.linear_model.LogisticRegression.html</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7" name="Shape 627"/>
        <p:cNvGrpSpPr/>
        <p:nvPr/>
      </p:nvGrpSpPr>
      <p:grpSpPr>
        <a:xfrm>
          <a:off x="0" y="0"/>
          <a:ext cx="0" cy="0"/>
          <a:chOff x="0" y="0"/>
          <a:chExt cx="0" cy="0"/>
        </a:xfrm>
      </p:grpSpPr>
      <p:sp>
        <p:nvSpPr>
          <p:cNvPr id="628" name="Google Shape;628;g641413fc72_2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9" name="Google Shape;629;g641413fc72_2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Simple Logistic Regression without optimized parameters using sklearn</a:t>
            </a:r>
            <a:endParaRPr/>
          </a:p>
          <a:p>
            <a:pPr indent="0" lvl="0" marL="0" rtl="0" algn="l">
              <a:spcBef>
                <a:spcPts val="0"/>
              </a:spcBef>
              <a:spcAft>
                <a:spcPts val="0"/>
              </a:spcAft>
              <a:buNone/>
            </a:pPr>
            <a:r>
              <a:rPr lang="en" u="sng">
                <a:solidFill>
                  <a:schemeClr val="hlink"/>
                </a:solidFill>
                <a:hlinkClick r:id="rId2"/>
              </a:rPr>
              <a:t>https://scikit-learn.org/stable/modules/generated/sklearn.linear_model.LogisticRegression.html</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1" name="Shape 641"/>
        <p:cNvGrpSpPr/>
        <p:nvPr/>
      </p:nvGrpSpPr>
      <p:grpSpPr>
        <a:xfrm>
          <a:off x="0" y="0"/>
          <a:ext cx="0" cy="0"/>
          <a:chOff x="0" y="0"/>
          <a:chExt cx="0" cy="0"/>
        </a:xfrm>
      </p:grpSpPr>
      <p:sp>
        <p:nvSpPr>
          <p:cNvPr id="642" name="Google Shape;642;g641413fc72_2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3" name="Google Shape;643;g641413fc72_2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Simple Logistic Regression without optimized parameters using sklearn</a:t>
            </a:r>
            <a:endParaRPr/>
          </a:p>
          <a:p>
            <a:pPr indent="0" lvl="0" marL="0" rtl="0" algn="l">
              <a:spcBef>
                <a:spcPts val="0"/>
              </a:spcBef>
              <a:spcAft>
                <a:spcPts val="0"/>
              </a:spcAft>
              <a:buNone/>
            </a:pPr>
            <a:r>
              <a:rPr lang="en" u="sng">
                <a:solidFill>
                  <a:schemeClr val="hlink"/>
                </a:solidFill>
                <a:hlinkClick r:id="rId2"/>
              </a:rPr>
              <a:t>https://scikit-learn.org/stable/modules/generated/sklearn.linear_model.LogisticRegression.html</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4" name="Shape 654"/>
        <p:cNvGrpSpPr/>
        <p:nvPr/>
      </p:nvGrpSpPr>
      <p:grpSpPr>
        <a:xfrm>
          <a:off x="0" y="0"/>
          <a:ext cx="0" cy="0"/>
          <a:chOff x="0" y="0"/>
          <a:chExt cx="0" cy="0"/>
        </a:xfrm>
      </p:grpSpPr>
      <p:sp>
        <p:nvSpPr>
          <p:cNvPr id="655" name="Google Shape;655;g641413fc72_2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6" name="Google Shape;656;g641413fc72_2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Simple Logistic Regression without optimized parameters using sklearn</a:t>
            </a:r>
            <a:endParaRPr/>
          </a:p>
          <a:p>
            <a:pPr indent="0" lvl="0" marL="0" rtl="0" algn="l">
              <a:spcBef>
                <a:spcPts val="0"/>
              </a:spcBef>
              <a:spcAft>
                <a:spcPts val="0"/>
              </a:spcAft>
              <a:buNone/>
            </a:pPr>
            <a:r>
              <a:rPr lang="en" u="sng">
                <a:solidFill>
                  <a:schemeClr val="hlink"/>
                </a:solidFill>
                <a:hlinkClick r:id="rId2"/>
              </a:rPr>
              <a:t>https://scikit-learn.org/stable/modules/generated/sklearn.linear_model.LogisticRegression.html</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8" name="Shape 668"/>
        <p:cNvGrpSpPr/>
        <p:nvPr/>
      </p:nvGrpSpPr>
      <p:grpSpPr>
        <a:xfrm>
          <a:off x="0" y="0"/>
          <a:ext cx="0" cy="0"/>
          <a:chOff x="0" y="0"/>
          <a:chExt cx="0" cy="0"/>
        </a:xfrm>
      </p:grpSpPr>
      <p:sp>
        <p:nvSpPr>
          <p:cNvPr id="669" name="Google Shape;669;g641413fc72_2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0" name="Google Shape;670;g641413fc72_2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Simple Logistic Regression without optimized parameters using sklearn</a:t>
            </a:r>
            <a:endParaRPr/>
          </a:p>
          <a:p>
            <a:pPr indent="0" lvl="0" marL="0" rtl="0" algn="l">
              <a:spcBef>
                <a:spcPts val="0"/>
              </a:spcBef>
              <a:spcAft>
                <a:spcPts val="0"/>
              </a:spcAft>
              <a:buNone/>
            </a:pPr>
            <a:r>
              <a:rPr lang="en" u="sng">
                <a:solidFill>
                  <a:schemeClr val="hlink"/>
                </a:solidFill>
                <a:hlinkClick r:id="rId2"/>
              </a:rPr>
              <a:t>https://scikit-learn.org/stable/modules/generated/sklearn.linear_model.LogisticRegression.html</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bf2d55007d_0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bf2d55007d_0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https://en.wikipedia.org/wiki/Electroencephalography</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2" name="Shape 682"/>
        <p:cNvGrpSpPr/>
        <p:nvPr/>
      </p:nvGrpSpPr>
      <p:grpSpPr>
        <a:xfrm>
          <a:off x="0" y="0"/>
          <a:ext cx="0" cy="0"/>
          <a:chOff x="0" y="0"/>
          <a:chExt cx="0" cy="0"/>
        </a:xfrm>
      </p:grpSpPr>
      <p:sp>
        <p:nvSpPr>
          <p:cNvPr id="683" name="Google Shape;683;g641413fc72_2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4" name="Google Shape;684;g641413fc72_2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Simple Logistic Regression without optimized parameters using sklearn</a:t>
            </a:r>
            <a:endParaRPr/>
          </a:p>
          <a:p>
            <a:pPr indent="0" lvl="0" marL="0" rtl="0" algn="l">
              <a:spcBef>
                <a:spcPts val="0"/>
              </a:spcBef>
              <a:spcAft>
                <a:spcPts val="0"/>
              </a:spcAft>
              <a:buNone/>
            </a:pPr>
            <a:r>
              <a:rPr lang="en" u="sng">
                <a:solidFill>
                  <a:schemeClr val="hlink"/>
                </a:solidFill>
                <a:hlinkClick r:id="rId2"/>
              </a:rPr>
              <a:t>https://scikit-learn.org/stable/modules/generated/sklearn.linear_model.LogisticRegression.html</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6" name="Shape 696"/>
        <p:cNvGrpSpPr/>
        <p:nvPr/>
      </p:nvGrpSpPr>
      <p:grpSpPr>
        <a:xfrm>
          <a:off x="0" y="0"/>
          <a:ext cx="0" cy="0"/>
          <a:chOff x="0" y="0"/>
          <a:chExt cx="0" cy="0"/>
        </a:xfrm>
      </p:grpSpPr>
      <p:sp>
        <p:nvSpPr>
          <p:cNvPr id="697" name="Google Shape;697;g641413fc72_2_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8" name="Google Shape;698;g641413fc72_2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Simple Logistic Regression without optimized parameters using sklearn</a:t>
            </a:r>
            <a:endParaRPr/>
          </a:p>
          <a:p>
            <a:pPr indent="0" lvl="0" marL="0" rtl="0" algn="l">
              <a:spcBef>
                <a:spcPts val="0"/>
              </a:spcBef>
              <a:spcAft>
                <a:spcPts val="0"/>
              </a:spcAft>
              <a:buNone/>
            </a:pPr>
            <a:r>
              <a:rPr lang="en" u="sng">
                <a:solidFill>
                  <a:schemeClr val="hlink"/>
                </a:solidFill>
                <a:hlinkClick r:id="rId2"/>
              </a:rPr>
              <a:t>https://scikit-learn.org/stable/modules/generated/sklearn.linear_model.LogisticRegression.html</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0" name="Shape 710"/>
        <p:cNvGrpSpPr/>
        <p:nvPr/>
      </p:nvGrpSpPr>
      <p:grpSpPr>
        <a:xfrm>
          <a:off x="0" y="0"/>
          <a:ext cx="0" cy="0"/>
          <a:chOff x="0" y="0"/>
          <a:chExt cx="0" cy="0"/>
        </a:xfrm>
      </p:grpSpPr>
      <p:sp>
        <p:nvSpPr>
          <p:cNvPr id="711" name="Google Shape;711;g641413fc72_2_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2" name="Google Shape;712;g641413fc72_2_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Simple Logistic Regression without optimized parameters using sklearn</a:t>
            </a:r>
            <a:endParaRPr/>
          </a:p>
          <a:p>
            <a:pPr indent="0" lvl="0" marL="0" rtl="0" algn="l">
              <a:spcBef>
                <a:spcPts val="0"/>
              </a:spcBef>
              <a:spcAft>
                <a:spcPts val="0"/>
              </a:spcAft>
              <a:buNone/>
            </a:pPr>
            <a:r>
              <a:rPr lang="en" u="sng">
                <a:solidFill>
                  <a:schemeClr val="hlink"/>
                </a:solidFill>
                <a:hlinkClick r:id="rId2"/>
              </a:rPr>
              <a:t>https://scikit-learn.org/stable/modules/generated/sklearn.linear_model.LogisticRegression.html</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4" name="Shape 724"/>
        <p:cNvGrpSpPr/>
        <p:nvPr/>
      </p:nvGrpSpPr>
      <p:grpSpPr>
        <a:xfrm>
          <a:off x="0" y="0"/>
          <a:ext cx="0" cy="0"/>
          <a:chOff x="0" y="0"/>
          <a:chExt cx="0" cy="0"/>
        </a:xfrm>
      </p:grpSpPr>
      <p:sp>
        <p:nvSpPr>
          <p:cNvPr id="725" name="Google Shape;725;g641413fc72_2_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6" name="Google Shape;726;g641413fc72_2_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Simple Logistic Regression without optimized parameters using sklearn</a:t>
            </a:r>
            <a:endParaRPr/>
          </a:p>
          <a:p>
            <a:pPr indent="0" lvl="0" marL="0" rtl="0" algn="l">
              <a:spcBef>
                <a:spcPts val="0"/>
              </a:spcBef>
              <a:spcAft>
                <a:spcPts val="0"/>
              </a:spcAft>
              <a:buNone/>
            </a:pPr>
            <a:r>
              <a:rPr lang="en" u="sng">
                <a:solidFill>
                  <a:schemeClr val="hlink"/>
                </a:solidFill>
                <a:hlinkClick r:id="rId2"/>
              </a:rPr>
              <a:t>https://scikit-learn.org/stable/modules/generated/sklearn.linear_model.LogisticRegression.html</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8" name="Shape 738"/>
        <p:cNvGrpSpPr/>
        <p:nvPr/>
      </p:nvGrpSpPr>
      <p:grpSpPr>
        <a:xfrm>
          <a:off x="0" y="0"/>
          <a:ext cx="0" cy="0"/>
          <a:chOff x="0" y="0"/>
          <a:chExt cx="0" cy="0"/>
        </a:xfrm>
      </p:grpSpPr>
      <p:sp>
        <p:nvSpPr>
          <p:cNvPr id="739" name="Google Shape;739;g641413fc72_2_2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0" name="Google Shape;740;g641413fc72_2_2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Simple Logistic Regression without optimized parameters using sklearn</a:t>
            </a:r>
            <a:endParaRPr/>
          </a:p>
          <a:p>
            <a:pPr indent="0" lvl="0" marL="0" rtl="0" algn="l">
              <a:spcBef>
                <a:spcPts val="0"/>
              </a:spcBef>
              <a:spcAft>
                <a:spcPts val="0"/>
              </a:spcAft>
              <a:buNone/>
            </a:pPr>
            <a:r>
              <a:rPr lang="en" u="sng">
                <a:solidFill>
                  <a:schemeClr val="hlink"/>
                </a:solidFill>
                <a:hlinkClick r:id="rId2"/>
              </a:rPr>
              <a:t>https://scikit-learn.org/stable/modules/generated/sklearn.linear_model.LogisticRegression.html</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2" name="Shape 752"/>
        <p:cNvGrpSpPr/>
        <p:nvPr/>
      </p:nvGrpSpPr>
      <p:grpSpPr>
        <a:xfrm>
          <a:off x="0" y="0"/>
          <a:ext cx="0" cy="0"/>
          <a:chOff x="0" y="0"/>
          <a:chExt cx="0" cy="0"/>
        </a:xfrm>
      </p:grpSpPr>
      <p:sp>
        <p:nvSpPr>
          <p:cNvPr id="753" name="Google Shape;753;g641413fc72_2_2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4" name="Google Shape;754;g641413fc72_2_2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Simple Logistic Regression without optimized parameters using sklearn</a:t>
            </a:r>
            <a:endParaRPr/>
          </a:p>
          <a:p>
            <a:pPr indent="0" lvl="0" marL="0" rtl="0" algn="l">
              <a:spcBef>
                <a:spcPts val="0"/>
              </a:spcBef>
              <a:spcAft>
                <a:spcPts val="0"/>
              </a:spcAft>
              <a:buNone/>
            </a:pPr>
            <a:r>
              <a:rPr lang="en" u="sng">
                <a:solidFill>
                  <a:schemeClr val="hlink"/>
                </a:solidFill>
                <a:hlinkClick r:id="rId2"/>
              </a:rPr>
              <a:t>https://scikit-learn.org/stable/modules/generated/sklearn.linear_model.LogisticRegression.html</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6" name="Shape 766"/>
        <p:cNvGrpSpPr/>
        <p:nvPr/>
      </p:nvGrpSpPr>
      <p:grpSpPr>
        <a:xfrm>
          <a:off x="0" y="0"/>
          <a:ext cx="0" cy="0"/>
          <a:chOff x="0" y="0"/>
          <a:chExt cx="0" cy="0"/>
        </a:xfrm>
      </p:grpSpPr>
      <p:sp>
        <p:nvSpPr>
          <p:cNvPr id="767" name="Google Shape;767;g641413fc72_2_2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8" name="Google Shape;768;g641413fc72_2_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Simple Logistic Regression without optimized parameters using sklearn</a:t>
            </a:r>
            <a:endParaRPr/>
          </a:p>
          <a:p>
            <a:pPr indent="0" lvl="0" marL="0" rtl="0" algn="l">
              <a:spcBef>
                <a:spcPts val="0"/>
              </a:spcBef>
              <a:spcAft>
                <a:spcPts val="0"/>
              </a:spcAft>
              <a:buNone/>
            </a:pPr>
            <a:r>
              <a:rPr lang="en" u="sng">
                <a:solidFill>
                  <a:schemeClr val="hlink"/>
                </a:solidFill>
                <a:hlinkClick r:id="rId2"/>
              </a:rPr>
              <a:t>https://scikit-learn.org/stable/modules/generated/sklearn.linear_model.LogisticRegression.html</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0" name="Shape 780"/>
        <p:cNvGrpSpPr/>
        <p:nvPr/>
      </p:nvGrpSpPr>
      <p:grpSpPr>
        <a:xfrm>
          <a:off x="0" y="0"/>
          <a:ext cx="0" cy="0"/>
          <a:chOff x="0" y="0"/>
          <a:chExt cx="0" cy="0"/>
        </a:xfrm>
      </p:grpSpPr>
      <p:sp>
        <p:nvSpPr>
          <p:cNvPr id="781" name="Google Shape;781;g641413fc72_2_2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2" name="Google Shape;782;g641413fc72_2_2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Simple Logistic Regression without optimized parameters using sklearn</a:t>
            </a:r>
            <a:endParaRPr/>
          </a:p>
          <a:p>
            <a:pPr indent="0" lvl="0" marL="0" rtl="0" algn="l">
              <a:spcBef>
                <a:spcPts val="0"/>
              </a:spcBef>
              <a:spcAft>
                <a:spcPts val="0"/>
              </a:spcAft>
              <a:buNone/>
            </a:pPr>
            <a:r>
              <a:rPr lang="en" u="sng">
                <a:solidFill>
                  <a:schemeClr val="hlink"/>
                </a:solidFill>
                <a:hlinkClick r:id="rId2"/>
              </a:rPr>
              <a:t>https://scikit-learn.org/stable/modules/generated/sklearn.linear_model.LogisticRegression.html</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3" name="Shape 793"/>
        <p:cNvGrpSpPr/>
        <p:nvPr/>
      </p:nvGrpSpPr>
      <p:grpSpPr>
        <a:xfrm>
          <a:off x="0" y="0"/>
          <a:ext cx="0" cy="0"/>
          <a:chOff x="0" y="0"/>
          <a:chExt cx="0" cy="0"/>
        </a:xfrm>
      </p:grpSpPr>
      <p:sp>
        <p:nvSpPr>
          <p:cNvPr id="794" name="Google Shape;794;gbf2d55007d_0_3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5" name="Google Shape;795;gbf2d55007d_0_3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0" name="Shape 800"/>
        <p:cNvGrpSpPr/>
        <p:nvPr/>
      </p:nvGrpSpPr>
      <p:grpSpPr>
        <a:xfrm>
          <a:off x="0" y="0"/>
          <a:ext cx="0" cy="0"/>
          <a:chOff x="0" y="0"/>
          <a:chExt cx="0" cy="0"/>
        </a:xfrm>
      </p:grpSpPr>
      <p:sp>
        <p:nvSpPr>
          <p:cNvPr id="801" name="Google Shape;801;g641413fc72_2_2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2" name="Google Shape;802;g641413fc72_2_2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640e4dbab9_2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640e4dbab9_2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https://en.wikipedia.org/wiki/Cross-validation_(statistics)#Leave-one-out_cross-validation</a:t>
            </a:r>
            <a:endParaRPr/>
          </a:p>
          <a:p>
            <a:pPr indent="0" lvl="0" marL="0" rtl="0" algn="l">
              <a:spcBef>
                <a:spcPts val="0"/>
              </a:spcBef>
              <a:spcAft>
                <a:spcPts val="0"/>
              </a:spcAft>
              <a:buNone/>
            </a:pPr>
            <a:r>
              <a:rPr lang="en"/>
              <a:t>https://en.wikipedia.org/wiki/Receiver_operating_characteristic</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7" name="Shape 807"/>
        <p:cNvGrpSpPr/>
        <p:nvPr/>
      </p:nvGrpSpPr>
      <p:grpSpPr>
        <a:xfrm>
          <a:off x="0" y="0"/>
          <a:ext cx="0" cy="0"/>
          <a:chOff x="0" y="0"/>
          <a:chExt cx="0" cy="0"/>
        </a:xfrm>
      </p:grpSpPr>
      <p:sp>
        <p:nvSpPr>
          <p:cNvPr id="808" name="Google Shape;808;g641413fc72_2_2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9" name="Google Shape;809;g641413fc72_2_2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4" name="Shape 814"/>
        <p:cNvGrpSpPr/>
        <p:nvPr/>
      </p:nvGrpSpPr>
      <p:grpSpPr>
        <a:xfrm>
          <a:off x="0" y="0"/>
          <a:ext cx="0" cy="0"/>
          <a:chOff x="0" y="0"/>
          <a:chExt cx="0" cy="0"/>
        </a:xfrm>
      </p:grpSpPr>
      <p:sp>
        <p:nvSpPr>
          <p:cNvPr id="815" name="Google Shape;815;g641413fc72_2_2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6" name="Google Shape;816;g641413fc72_2_2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Linear Regression with L1 penalty</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1" name="Shape 821"/>
        <p:cNvGrpSpPr/>
        <p:nvPr/>
      </p:nvGrpSpPr>
      <p:grpSpPr>
        <a:xfrm>
          <a:off x="0" y="0"/>
          <a:ext cx="0" cy="0"/>
          <a:chOff x="0" y="0"/>
          <a:chExt cx="0" cy="0"/>
        </a:xfrm>
      </p:grpSpPr>
      <p:sp>
        <p:nvSpPr>
          <p:cNvPr id="822" name="Google Shape;822;gbf2d55007d_0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3" name="Google Shape;823;gbf2d55007d_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8" name="Shape 828"/>
        <p:cNvGrpSpPr/>
        <p:nvPr/>
      </p:nvGrpSpPr>
      <p:grpSpPr>
        <a:xfrm>
          <a:off x="0" y="0"/>
          <a:ext cx="0" cy="0"/>
          <a:chOff x="0" y="0"/>
          <a:chExt cx="0" cy="0"/>
        </a:xfrm>
      </p:grpSpPr>
      <p:sp>
        <p:nvSpPr>
          <p:cNvPr id="829" name="Google Shape;829;g63ddb3b5a5_2_4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0" name="Google Shape;830;g63ddb3b5a5_2_4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Tabular data often contains columns with categorical data: education, ethnicity,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Using one-hot encoding ensures that all categories are equally distant from each other</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1" name="Shape 841"/>
        <p:cNvGrpSpPr/>
        <p:nvPr/>
      </p:nvGrpSpPr>
      <p:grpSpPr>
        <a:xfrm>
          <a:off x="0" y="0"/>
          <a:ext cx="0" cy="0"/>
          <a:chOff x="0" y="0"/>
          <a:chExt cx="0" cy="0"/>
        </a:xfrm>
      </p:grpSpPr>
      <p:sp>
        <p:nvSpPr>
          <p:cNvPr id="842" name="Google Shape;842;g63ddb3b5a5_2_4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3" name="Google Shape;843;g63ddb3b5a5_2_4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Event logs</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9" name="Shape 849"/>
        <p:cNvGrpSpPr/>
        <p:nvPr/>
      </p:nvGrpSpPr>
      <p:grpSpPr>
        <a:xfrm>
          <a:off x="0" y="0"/>
          <a:ext cx="0" cy="0"/>
          <a:chOff x="0" y="0"/>
          <a:chExt cx="0" cy="0"/>
        </a:xfrm>
      </p:grpSpPr>
      <p:sp>
        <p:nvSpPr>
          <p:cNvPr id="850" name="Google Shape;850;g63ddb3b5a5_2_5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1" name="Google Shape;851;g63ddb3b5a5_2_5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a:solidFill>
                  <a:srgbClr val="555555"/>
                </a:solidFill>
                <a:highlight>
                  <a:srgbClr val="FFFFFF"/>
                </a:highlight>
              </a:rPr>
              <a:t>Some data sources are variable in length: documents, songs, movies and you’d like to make a prediction for the whole item</a:t>
            </a:r>
            <a:endParaRPr b="1">
              <a:solidFill>
                <a:srgbClr val="555555"/>
              </a:solidFill>
              <a:highlight>
                <a:srgbClr val="FFFFFF"/>
              </a:highlight>
            </a:endParaRPr>
          </a:p>
          <a:p>
            <a:pPr indent="0" lvl="0" marL="0" rtl="0" algn="l">
              <a:lnSpc>
                <a:spcPct val="115000"/>
              </a:lnSpc>
              <a:spcBef>
                <a:spcPts val="0"/>
              </a:spcBef>
              <a:spcAft>
                <a:spcPts val="0"/>
              </a:spcAft>
              <a:buNone/>
            </a:pPr>
            <a:r>
              <a:rPr b="1" lang="en">
                <a:solidFill>
                  <a:srgbClr val="555555"/>
                </a:solidFill>
                <a:highlight>
                  <a:srgbClr val="FFFFFF"/>
                </a:highlight>
              </a:rPr>
              <a:t>Most common predictive models expect your data to have fixed dimensions</a:t>
            </a:r>
            <a:endParaRPr b="1">
              <a:solidFill>
                <a:srgbClr val="555555"/>
              </a:solidFill>
              <a:highlight>
                <a:srgbClr val="FFFFFF"/>
              </a:highlight>
            </a:endParaRPr>
          </a:p>
          <a:p>
            <a:pPr indent="0" lvl="0" marL="0" rtl="0" algn="l">
              <a:lnSpc>
                <a:spcPct val="115000"/>
              </a:lnSpc>
              <a:spcBef>
                <a:spcPts val="0"/>
              </a:spcBef>
              <a:spcAft>
                <a:spcPts val="0"/>
              </a:spcAft>
              <a:buNone/>
            </a:pPr>
            <a:r>
              <a:t/>
            </a:r>
            <a:endParaRPr b="1">
              <a:solidFill>
                <a:srgbClr val="555555"/>
              </a:solidFill>
              <a:highlight>
                <a:srgbClr val="FFFFFF"/>
              </a:highlight>
            </a:endParaRPr>
          </a:p>
          <a:p>
            <a:pPr indent="0" lvl="0" marL="0" rtl="0" algn="l">
              <a:lnSpc>
                <a:spcPct val="115000"/>
              </a:lnSpc>
              <a:spcBef>
                <a:spcPts val="0"/>
              </a:spcBef>
              <a:spcAft>
                <a:spcPts val="0"/>
              </a:spcAft>
              <a:buNone/>
            </a:pPr>
            <a:r>
              <a:rPr b="1" lang="en">
                <a:solidFill>
                  <a:srgbClr val="555555"/>
                </a:solidFill>
                <a:highlight>
                  <a:srgbClr val="FFFFFF"/>
                </a:highlight>
              </a:rPr>
              <a:t>Limitations</a:t>
            </a:r>
            <a:endParaRPr>
              <a:solidFill>
                <a:srgbClr val="555555"/>
              </a:solidFill>
              <a:highlight>
                <a:srgbClr val="FFFFFF"/>
              </a:highlight>
            </a:endParaRPr>
          </a:p>
          <a:p>
            <a:pPr indent="-298450" lvl="0" marL="457200" rtl="0" algn="l">
              <a:lnSpc>
                <a:spcPct val="115000"/>
              </a:lnSpc>
              <a:spcBef>
                <a:spcPts val="0"/>
              </a:spcBef>
              <a:spcAft>
                <a:spcPts val="0"/>
              </a:spcAft>
              <a:buClr>
                <a:srgbClr val="555555"/>
              </a:buClr>
              <a:buSzPts val="1100"/>
              <a:buChar char="●"/>
            </a:pPr>
            <a:r>
              <a:rPr b="1" lang="en">
                <a:solidFill>
                  <a:srgbClr val="555555"/>
                </a:solidFill>
                <a:highlight>
                  <a:srgbClr val="FFFFFF"/>
                </a:highlight>
              </a:rPr>
              <a:t>Vocabulary</a:t>
            </a:r>
            <a:r>
              <a:rPr lang="en">
                <a:solidFill>
                  <a:srgbClr val="555555"/>
                </a:solidFill>
                <a:highlight>
                  <a:srgbClr val="FFFFFF"/>
                </a:highlight>
              </a:rPr>
              <a:t>: The vocabulary requires careful design, most specifically in order to manage the size, which impacts the sparsity of the document representations.</a:t>
            </a:r>
            <a:endParaRPr>
              <a:solidFill>
                <a:srgbClr val="555555"/>
              </a:solidFill>
              <a:highlight>
                <a:srgbClr val="FFFFFF"/>
              </a:highlight>
            </a:endParaRPr>
          </a:p>
          <a:p>
            <a:pPr indent="-298450" lvl="0" marL="457200" rtl="0" algn="l">
              <a:lnSpc>
                <a:spcPct val="115000"/>
              </a:lnSpc>
              <a:spcBef>
                <a:spcPts val="0"/>
              </a:spcBef>
              <a:spcAft>
                <a:spcPts val="0"/>
              </a:spcAft>
              <a:buClr>
                <a:srgbClr val="555555"/>
              </a:buClr>
              <a:buSzPts val="1100"/>
              <a:buChar char="●"/>
            </a:pPr>
            <a:r>
              <a:rPr b="1" lang="en">
                <a:solidFill>
                  <a:srgbClr val="555555"/>
                </a:solidFill>
                <a:highlight>
                  <a:srgbClr val="FFFFFF"/>
                </a:highlight>
              </a:rPr>
              <a:t>Sparsity</a:t>
            </a:r>
            <a:r>
              <a:rPr lang="en">
                <a:solidFill>
                  <a:srgbClr val="555555"/>
                </a:solidFill>
                <a:highlight>
                  <a:srgbClr val="FFFFFF"/>
                </a:highlight>
              </a:rPr>
              <a:t>: Sparse representations are harder to model both for computational reasons (space and time complexity) and also for information reasons, where the challenge is for the models to harness so little information in such a large representational space.</a:t>
            </a:r>
            <a:endParaRPr>
              <a:solidFill>
                <a:srgbClr val="555555"/>
              </a:solidFill>
              <a:highlight>
                <a:srgbClr val="FFFFFF"/>
              </a:highlight>
            </a:endParaRPr>
          </a:p>
          <a:p>
            <a:pPr indent="-298450" lvl="0" marL="457200" rtl="0" algn="l">
              <a:lnSpc>
                <a:spcPct val="115000"/>
              </a:lnSpc>
              <a:spcBef>
                <a:spcPts val="0"/>
              </a:spcBef>
              <a:spcAft>
                <a:spcPts val="0"/>
              </a:spcAft>
              <a:buClr>
                <a:srgbClr val="555555"/>
              </a:buClr>
              <a:buSzPts val="1100"/>
              <a:buChar char="●"/>
            </a:pPr>
            <a:r>
              <a:rPr b="1" lang="en">
                <a:solidFill>
                  <a:srgbClr val="555555"/>
                </a:solidFill>
                <a:highlight>
                  <a:srgbClr val="FFFFFF"/>
                </a:highlight>
              </a:rPr>
              <a:t>Meaning</a:t>
            </a:r>
            <a:r>
              <a:rPr lang="en">
                <a:solidFill>
                  <a:srgbClr val="555555"/>
                </a:solidFill>
                <a:highlight>
                  <a:srgbClr val="FFFFFF"/>
                </a:highlight>
              </a:rPr>
              <a:t>: Discarding word order ignores the context, and in turn meaning of words in the document (semantics). Context and meaning can offer a lot to the model, that if modeled could tell the difference between the same words differently arranged (“this is interesting” vs “is this interesting”), synonyms (“old bike” vs “used bike”), and much more.</a:t>
            </a:r>
            <a:endParaRPr>
              <a:solidFill>
                <a:srgbClr val="555555"/>
              </a:solidFill>
              <a:highlight>
                <a:srgbClr val="FFFFFF"/>
              </a:highlight>
            </a:endParaRPr>
          </a:p>
          <a:p>
            <a:pPr indent="0" lvl="0" marL="0" rtl="0" algn="l">
              <a:lnSpc>
                <a:spcPct val="115000"/>
              </a:lnSpc>
              <a:spcBef>
                <a:spcPts val="0"/>
              </a:spcBef>
              <a:spcAft>
                <a:spcPts val="0"/>
              </a:spcAft>
              <a:buNone/>
            </a:pPr>
            <a:r>
              <a:t/>
            </a:r>
            <a:endParaRPr>
              <a:solidFill>
                <a:srgbClr val="555555"/>
              </a:solidFill>
              <a:highlight>
                <a:srgbClr val="FFFFFF"/>
              </a:highlight>
            </a:endParaRPr>
          </a:p>
          <a:p>
            <a:pPr indent="0" lvl="0" marL="0" rtl="0" algn="l">
              <a:lnSpc>
                <a:spcPct val="115000"/>
              </a:lnSpc>
              <a:spcBef>
                <a:spcPts val="0"/>
              </a:spcBef>
              <a:spcAft>
                <a:spcPts val="0"/>
              </a:spcAft>
              <a:buNone/>
            </a:pPr>
            <a:r>
              <a:rPr lang="en">
                <a:solidFill>
                  <a:srgbClr val="555555"/>
                </a:solidFill>
                <a:highlight>
                  <a:srgbClr val="FFFFFF"/>
                </a:highlight>
              </a:rPr>
              <a:t>More on document retrieval in other courses?</a:t>
            </a:r>
            <a:endParaRPr>
              <a:solidFill>
                <a:srgbClr val="555555"/>
              </a:solidFill>
              <a:highlight>
                <a:srgbClr val="FFFFFF"/>
              </a:highlight>
            </a:endParaRPr>
          </a:p>
          <a:p>
            <a:pPr indent="0" lvl="0" marL="0" rtl="0" algn="l">
              <a:lnSpc>
                <a:spcPct val="115000"/>
              </a:lnSpc>
              <a:spcBef>
                <a:spcPts val="0"/>
              </a:spcBef>
              <a:spcAft>
                <a:spcPts val="0"/>
              </a:spcAft>
              <a:buNone/>
            </a:pPr>
            <a:r>
              <a:t/>
            </a:r>
            <a:endParaRPr>
              <a:solidFill>
                <a:srgbClr val="555555"/>
              </a:solidFill>
              <a:highlight>
                <a:srgbClr val="FFFFFF"/>
              </a:highlight>
            </a:endParaRPr>
          </a:p>
          <a:p>
            <a:pPr indent="0" lvl="0" marL="0" rtl="0" algn="l">
              <a:lnSpc>
                <a:spcPct val="115000"/>
              </a:lnSpc>
              <a:spcBef>
                <a:spcPts val="0"/>
              </a:spcBef>
              <a:spcAft>
                <a:spcPts val="0"/>
              </a:spcAft>
              <a:buNone/>
            </a:pPr>
            <a:r>
              <a:rPr b="1" lang="en">
                <a:solidFill>
                  <a:srgbClr val="555555"/>
                </a:solidFill>
                <a:highlight>
                  <a:srgbClr val="FFFFFF"/>
                </a:highlight>
              </a:rPr>
              <a:t>Further Reading</a:t>
            </a:r>
            <a:endParaRPr b="1">
              <a:solidFill>
                <a:srgbClr val="555555"/>
              </a:solidFill>
              <a:highlight>
                <a:srgbClr val="FFFFFF"/>
              </a:highlight>
            </a:endParaRPr>
          </a:p>
          <a:p>
            <a:pPr indent="0" lvl="0" marL="0" rtl="0" algn="l">
              <a:lnSpc>
                <a:spcPct val="115000"/>
              </a:lnSpc>
              <a:spcBef>
                <a:spcPts val="0"/>
              </a:spcBef>
              <a:spcAft>
                <a:spcPts val="0"/>
              </a:spcAft>
              <a:buNone/>
            </a:pPr>
            <a:r>
              <a:rPr lang="en">
                <a:solidFill>
                  <a:srgbClr val="555555"/>
                </a:solidFill>
                <a:highlight>
                  <a:srgbClr val="FFFFFF"/>
                </a:highlight>
              </a:rPr>
              <a:t>Code using sklearn</a:t>
            </a:r>
            <a:endParaRPr>
              <a:solidFill>
                <a:srgbClr val="555555"/>
              </a:solidFill>
              <a:highlight>
                <a:srgbClr val="FFFFFF"/>
              </a:highlight>
            </a:endParaRPr>
          </a:p>
          <a:p>
            <a:pPr indent="0" lvl="0" marL="0" rtl="0" algn="l">
              <a:lnSpc>
                <a:spcPct val="115000"/>
              </a:lnSpc>
              <a:spcBef>
                <a:spcPts val="0"/>
              </a:spcBef>
              <a:spcAft>
                <a:spcPts val="0"/>
              </a:spcAft>
              <a:buNone/>
            </a:pPr>
            <a:r>
              <a:rPr lang="en" u="sng">
                <a:solidFill>
                  <a:schemeClr val="hlink"/>
                </a:solidFill>
                <a:hlinkClick r:id="rId2"/>
              </a:rPr>
              <a:t>https://scikit-learn.org/stable/modules/classes.html#module-sklearn.feature_extraction.text</a:t>
            </a:r>
            <a:endParaRPr>
              <a:solidFill>
                <a:srgbClr val="555555"/>
              </a:solidFill>
              <a:highlight>
                <a:srgbClr val="FFFFFF"/>
              </a:highlight>
            </a:endParaRPr>
          </a:p>
          <a:p>
            <a:pPr indent="0" lvl="0" marL="0" rtl="0" algn="l">
              <a:lnSpc>
                <a:spcPct val="115000"/>
              </a:lnSpc>
              <a:spcBef>
                <a:spcPts val="0"/>
              </a:spcBef>
              <a:spcAft>
                <a:spcPts val="0"/>
              </a:spcAft>
              <a:buNone/>
            </a:pPr>
            <a:r>
              <a:t/>
            </a:r>
            <a:endParaRPr>
              <a:solidFill>
                <a:srgbClr val="555555"/>
              </a:solidFill>
              <a:highlight>
                <a:srgbClr val="FFFFFF"/>
              </a:highlight>
            </a:endParaRPr>
          </a:p>
          <a:p>
            <a:pPr indent="0" lvl="0" marL="0" rtl="0" algn="l">
              <a:lnSpc>
                <a:spcPct val="115000"/>
              </a:lnSpc>
              <a:spcBef>
                <a:spcPts val="0"/>
              </a:spcBef>
              <a:spcAft>
                <a:spcPts val="0"/>
              </a:spcAft>
              <a:buNone/>
            </a:pPr>
            <a:r>
              <a:rPr lang="en">
                <a:solidFill>
                  <a:srgbClr val="555555"/>
                </a:solidFill>
                <a:highlight>
                  <a:srgbClr val="FFFFFF"/>
                </a:highlight>
              </a:rPr>
              <a:t>Information Retrieval</a:t>
            </a:r>
            <a:endParaRPr>
              <a:solidFill>
                <a:srgbClr val="555555"/>
              </a:solidFill>
              <a:highlight>
                <a:srgbClr val="FFFFFF"/>
              </a:highlight>
            </a:endParaRPr>
          </a:p>
          <a:p>
            <a:pPr indent="-298450" lvl="0" marL="457200" rtl="0" algn="l">
              <a:lnSpc>
                <a:spcPct val="115000"/>
              </a:lnSpc>
              <a:spcBef>
                <a:spcPts val="0"/>
              </a:spcBef>
              <a:spcAft>
                <a:spcPts val="0"/>
              </a:spcAft>
              <a:buClr>
                <a:srgbClr val="555555"/>
              </a:buClr>
              <a:buSzPts val="1100"/>
              <a:buChar char="●"/>
            </a:pPr>
            <a:r>
              <a:rPr lang="en">
                <a:solidFill>
                  <a:srgbClr val="555555"/>
                </a:solidFill>
                <a:highlight>
                  <a:srgbClr val="FFFFFF"/>
                </a:highlight>
              </a:rPr>
              <a:t>n-grams</a:t>
            </a:r>
            <a:endParaRPr>
              <a:solidFill>
                <a:srgbClr val="555555"/>
              </a:solidFill>
              <a:highlight>
                <a:srgbClr val="FFFFFF"/>
              </a:highlight>
            </a:endParaRPr>
          </a:p>
          <a:p>
            <a:pPr indent="-298450" lvl="0" marL="457200" rtl="0" algn="l">
              <a:lnSpc>
                <a:spcPct val="115000"/>
              </a:lnSpc>
              <a:spcBef>
                <a:spcPts val="0"/>
              </a:spcBef>
              <a:spcAft>
                <a:spcPts val="0"/>
              </a:spcAft>
              <a:buClr>
                <a:srgbClr val="555555"/>
              </a:buClr>
              <a:buSzPts val="1100"/>
              <a:buChar char="●"/>
            </a:pPr>
            <a:r>
              <a:rPr lang="en">
                <a:solidFill>
                  <a:srgbClr val="555555"/>
                </a:solidFill>
                <a:highlight>
                  <a:srgbClr val="FFFFFF"/>
                </a:highlight>
              </a:rPr>
              <a:t>Tf-idf</a:t>
            </a:r>
            <a:endParaRPr>
              <a:solidFill>
                <a:srgbClr val="555555"/>
              </a:solidFill>
              <a:highlight>
                <a:srgbClr val="FFFFFF"/>
              </a:highlight>
            </a:endParaRPr>
          </a:p>
          <a:p>
            <a:pPr indent="-298450" lvl="0" marL="457200" rtl="0" algn="l">
              <a:lnSpc>
                <a:spcPct val="115000"/>
              </a:lnSpc>
              <a:spcBef>
                <a:spcPts val="0"/>
              </a:spcBef>
              <a:spcAft>
                <a:spcPts val="0"/>
              </a:spcAft>
              <a:buClr>
                <a:srgbClr val="555555"/>
              </a:buClr>
              <a:buSzPts val="1100"/>
              <a:buChar char="●"/>
            </a:pPr>
            <a:r>
              <a:rPr lang="en">
                <a:solidFill>
                  <a:srgbClr val="555555"/>
                </a:solidFill>
                <a:highlight>
                  <a:srgbClr val="FFFFFF"/>
                </a:highlight>
              </a:rPr>
              <a:t>Word embeddings</a:t>
            </a:r>
            <a:endParaRPr>
              <a:solidFill>
                <a:srgbClr val="555555"/>
              </a:solidFill>
              <a:highlight>
                <a:srgbClr val="FFFFFF"/>
              </a:highlight>
            </a:endParaRPr>
          </a:p>
          <a:p>
            <a:pPr indent="0" lvl="0" marL="0" rtl="0" algn="l">
              <a:lnSpc>
                <a:spcPct val="115000"/>
              </a:lnSpc>
              <a:spcBef>
                <a:spcPts val="0"/>
              </a:spcBef>
              <a:spcAft>
                <a:spcPts val="0"/>
              </a:spcAft>
              <a:buNone/>
            </a:pPr>
            <a:r>
              <a:rPr lang="en">
                <a:solidFill>
                  <a:srgbClr val="555555"/>
                </a:solidFill>
                <a:highlight>
                  <a:srgbClr val="FFFFFF"/>
                </a:highlight>
              </a:rPr>
              <a:t>Computer Vision</a:t>
            </a:r>
            <a:endParaRPr>
              <a:solidFill>
                <a:srgbClr val="555555"/>
              </a:solidFill>
              <a:highlight>
                <a:srgbClr val="FFFFFF"/>
              </a:highlight>
            </a:endParaRPr>
          </a:p>
          <a:p>
            <a:pPr indent="-298450" lvl="0" marL="457200" rtl="0" algn="l">
              <a:lnSpc>
                <a:spcPct val="115000"/>
              </a:lnSpc>
              <a:spcBef>
                <a:spcPts val="0"/>
              </a:spcBef>
              <a:spcAft>
                <a:spcPts val="0"/>
              </a:spcAft>
              <a:buClr>
                <a:srgbClr val="555555"/>
              </a:buClr>
              <a:buSzPts val="1100"/>
              <a:buChar char="●"/>
            </a:pPr>
            <a:r>
              <a:rPr lang="en">
                <a:solidFill>
                  <a:srgbClr val="555555"/>
                </a:solidFill>
                <a:highlight>
                  <a:srgbClr val="FFFFFF"/>
                </a:highlight>
              </a:rPr>
              <a:t>Hierarchical Bag-of-words</a:t>
            </a:r>
            <a:endParaRPr>
              <a:solidFill>
                <a:srgbClr val="555555"/>
              </a:solidFill>
              <a:highlight>
                <a:srgbClr val="FFFFFF"/>
              </a:highlight>
            </a:endParaRPr>
          </a:p>
          <a:p>
            <a:pPr indent="-298450" lvl="0" marL="457200" rtl="0" algn="l">
              <a:lnSpc>
                <a:spcPct val="115000"/>
              </a:lnSpc>
              <a:spcBef>
                <a:spcPts val="0"/>
              </a:spcBef>
              <a:spcAft>
                <a:spcPts val="0"/>
              </a:spcAft>
              <a:buClr>
                <a:srgbClr val="555555"/>
              </a:buClr>
              <a:buSzPts val="1100"/>
              <a:buChar char="●"/>
            </a:pPr>
            <a:r>
              <a:rPr lang="en">
                <a:solidFill>
                  <a:srgbClr val="555555"/>
                </a:solidFill>
                <a:highlight>
                  <a:srgbClr val="FFFFFF"/>
                </a:highlight>
              </a:rPr>
              <a:t>Fisher Vectors</a:t>
            </a:r>
            <a:endParaRPr>
              <a:solidFill>
                <a:srgbClr val="555555"/>
              </a:solidFill>
              <a:highlight>
                <a:srgbClr val="FFFFFF"/>
              </a:highlight>
            </a:endParaRPr>
          </a:p>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6" name="Shape 856"/>
        <p:cNvGrpSpPr/>
        <p:nvPr/>
      </p:nvGrpSpPr>
      <p:grpSpPr>
        <a:xfrm>
          <a:off x="0" y="0"/>
          <a:ext cx="0" cy="0"/>
          <a:chOff x="0" y="0"/>
          <a:chExt cx="0" cy="0"/>
        </a:xfrm>
      </p:grpSpPr>
      <p:sp>
        <p:nvSpPr>
          <p:cNvPr id="857" name="Google Shape;857;g63ddb3b5a5_2_5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8" name="Google Shape;858;g63ddb3b5a5_2_5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555555"/>
                </a:solidFill>
                <a:highlight>
                  <a:srgbClr val="FFFFFF"/>
                </a:highlight>
              </a:rPr>
              <a:t>A similar approach has been very popular in the Computer Vision community</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4" name="Shape 864"/>
        <p:cNvGrpSpPr/>
        <p:nvPr/>
      </p:nvGrpSpPr>
      <p:grpSpPr>
        <a:xfrm>
          <a:off x="0" y="0"/>
          <a:ext cx="0" cy="0"/>
          <a:chOff x="0" y="0"/>
          <a:chExt cx="0" cy="0"/>
        </a:xfrm>
      </p:grpSpPr>
      <p:sp>
        <p:nvSpPr>
          <p:cNvPr id="865" name="Google Shape;865;g63ddb3b5a5_2_5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6" name="Google Shape;866;g63ddb3b5a5_2_5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Example: Data from a body worn accelerometer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How to classify what the wearer is currently doing?</a:t>
            </a:r>
            <a:endParaRPr/>
          </a:p>
          <a:p>
            <a:pPr indent="-298450" lvl="0" marL="457200" rtl="0" algn="l">
              <a:spcBef>
                <a:spcPts val="0"/>
              </a:spcBef>
              <a:spcAft>
                <a:spcPts val="0"/>
              </a:spcAft>
              <a:buSzPts val="1100"/>
              <a:buChar char="-"/>
            </a:pPr>
            <a:r>
              <a:rPr lang="en"/>
              <a:t>Current action primarily depends on most recent data</a:t>
            </a:r>
            <a:endParaRPr/>
          </a:p>
          <a:p>
            <a:pPr indent="-298450" lvl="0" marL="457200" rtl="0" algn="l">
              <a:spcBef>
                <a:spcPts val="0"/>
              </a:spcBef>
              <a:spcAft>
                <a:spcPts val="0"/>
              </a:spcAft>
              <a:buSzPts val="1100"/>
              <a:buChar char="-"/>
            </a:pPr>
            <a:r>
              <a:rPr lang="en"/>
              <a:t>Fixed length window looking fixed number of steps into the past should be sufficient</a:t>
            </a:r>
            <a:endParaRPr/>
          </a:p>
          <a:p>
            <a:pPr indent="-298450" lvl="0" marL="457200" rtl="0" algn="l">
              <a:spcBef>
                <a:spcPts val="0"/>
              </a:spcBef>
              <a:spcAft>
                <a:spcPts val="0"/>
              </a:spcAft>
              <a:buSzPts val="1100"/>
              <a:buChar char="-"/>
            </a:pPr>
            <a:r>
              <a:rPr lang="en"/>
              <a:t>Allows to build datasets with lots of near i.i.d. samples from continuous recordings</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5" name="Shape 875"/>
        <p:cNvGrpSpPr/>
        <p:nvPr/>
      </p:nvGrpSpPr>
      <p:grpSpPr>
        <a:xfrm>
          <a:off x="0" y="0"/>
          <a:ext cx="0" cy="0"/>
          <a:chOff x="0" y="0"/>
          <a:chExt cx="0" cy="0"/>
        </a:xfrm>
      </p:grpSpPr>
      <p:sp>
        <p:nvSpPr>
          <p:cNvPr id="876" name="Google Shape;876;g63ddb3b5a5_2_5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7" name="Google Shape;877;g63ddb3b5a5_2_5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problem with temporal offset</a:t>
            </a:r>
            <a:endParaRPr/>
          </a:p>
          <a:p>
            <a:pPr indent="-298450" lvl="0" marL="457200" rtl="0" algn="l">
              <a:spcBef>
                <a:spcPts val="0"/>
              </a:spcBef>
              <a:spcAft>
                <a:spcPts val="0"/>
              </a:spcAft>
              <a:buSzPts val="1100"/>
              <a:buChar char="-"/>
            </a:pPr>
            <a:r>
              <a:rPr lang="en">
                <a:solidFill>
                  <a:schemeClr val="dk1"/>
                </a:solidFill>
              </a:rPr>
              <a:t>Is temporal structure relevant? </a:t>
            </a:r>
            <a:endParaRPr>
              <a:solidFill>
                <a:schemeClr val="dk1"/>
              </a:solidFill>
            </a:endParaRPr>
          </a:p>
          <a:p>
            <a:pPr indent="-298450" lvl="0" marL="457200" rtl="0" algn="l">
              <a:spcBef>
                <a:spcPts val="0"/>
              </a:spcBef>
              <a:spcAft>
                <a:spcPts val="0"/>
              </a:spcAft>
              <a:buSzPts val="1100"/>
              <a:buChar char="-"/>
            </a:pPr>
            <a:r>
              <a:rPr lang="en"/>
              <a:t>How could we abstract this away</a:t>
            </a:r>
            <a:endParaRPr/>
          </a:p>
          <a:p>
            <a:pPr indent="0" lvl="0" marL="0" rtl="0" algn="l">
              <a:spcBef>
                <a:spcPts val="0"/>
              </a:spcBef>
              <a:spcAft>
                <a:spcPts val="0"/>
              </a:spcAft>
              <a:buNone/>
            </a:pPr>
            <a:r>
              <a:rPr lang="en"/>
              <a:t>Further reading</a:t>
            </a:r>
            <a:endParaRPr/>
          </a:p>
          <a:p>
            <a:pPr indent="0" lvl="0" marL="0" rtl="0" algn="l">
              <a:spcBef>
                <a:spcPts val="0"/>
              </a:spcBef>
              <a:spcAft>
                <a:spcPts val="0"/>
              </a:spcAft>
              <a:buNone/>
            </a:pPr>
            <a:r>
              <a:rPr lang="en" u="sng">
                <a:solidFill>
                  <a:schemeClr val="hlink"/>
                </a:solidFill>
                <a:hlinkClick r:id="rId2"/>
              </a:rPr>
              <a:t>http://citeseerx.ist.psu.edu/viewdoc/download?doi=10.1.1.725.908&amp;rep=rep1&amp;type=pdf</a:t>
            </a:r>
            <a:endParaRPr/>
          </a:p>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2" name="Shape 882"/>
        <p:cNvGrpSpPr/>
        <p:nvPr/>
      </p:nvGrpSpPr>
      <p:grpSpPr>
        <a:xfrm>
          <a:off x="0" y="0"/>
          <a:ext cx="0" cy="0"/>
          <a:chOff x="0" y="0"/>
          <a:chExt cx="0" cy="0"/>
        </a:xfrm>
      </p:grpSpPr>
      <p:sp>
        <p:nvSpPr>
          <p:cNvPr id="883" name="Google Shape;883;g63ddb3b5a5_2_7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4" name="Google Shape;884;g63ddb3b5a5_2_7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Step 1: build empirical cumulative distribution function by sorting data in ascending order. Plotted over normalized interval [0, 1] yields empirical cumulative density function</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640e4dbab9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640e4dbab9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raw data represents voltage measured 250 times per second at each of 48 electrode location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is data from one electrode from a patient who will develop pain</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0" name="Shape 890"/>
        <p:cNvGrpSpPr/>
        <p:nvPr/>
      </p:nvGrpSpPr>
      <p:grpSpPr>
        <a:xfrm>
          <a:off x="0" y="0"/>
          <a:ext cx="0" cy="0"/>
          <a:chOff x="0" y="0"/>
          <a:chExt cx="0" cy="0"/>
        </a:xfrm>
      </p:grpSpPr>
      <p:sp>
        <p:nvSpPr>
          <p:cNvPr id="891" name="Google Shape;891;g63ddb3b5a5_2_7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2" name="Google Shape;892;g63ddb3b5a5_2_7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Step 2: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8" name="Shape 898"/>
        <p:cNvGrpSpPr/>
        <p:nvPr/>
      </p:nvGrpSpPr>
      <p:grpSpPr>
        <a:xfrm>
          <a:off x="0" y="0"/>
          <a:ext cx="0" cy="0"/>
          <a:chOff x="0" y="0"/>
          <a:chExt cx="0" cy="0"/>
        </a:xfrm>
      </p:grpSpPr>
      <p:sp>
        <p:nvSpPr>
          <p:cNvPr id="899" name="Google Shape;899;g63ddb3b5a5_2_7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0" name="Google Shape;900;g63ddb3b5a5_2_7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Step 1: build empirical cumulative distribution function by sorting data in ascending order here, plotted over normalized interval [0, 1]</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6" name="Shape 906"/>
        <p:cNvGrpSpPr/>
        <p:nvPr/>
      </p:nvGrpSpPr>
      <p:grpSpPr>
        <a:xfrm>
          <a:off x="0" y="0"/>
          <a:ext cx="0" cy="0"/>
          <a:chOff x="0" y="0"/>
          <a:chExt cx="0" cy="0"/>
        </a:xfrm>
      </p:grpSpPr>
      <p:sp>
        <p:nvSpPr>
          <p:cNvPr id="907" name="Google Shape;907;g63ddb3b5a5_2_7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8" name="Google Shape;908;g63ddb3b5a5_2_7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Step 1: build empirical cumulative distribution function by sorting data in ascending order here, plotted over normalized interval [0, 1]</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3" name="Shape 913"/>
        <p:cNvGrpSpPr/>
        <p:nvPr/>
      </p:nvGrpSpPr>
      <p:grpSpPr>
        <a:xfrm>
          <a:off x="0" y="0"/>
          <a:ext cx="0" cy="0"/>
          <a:chOff x="0" y="0"/>
          <a:chExt cx="0" cy="0"/>
        </a:xfrm>
      </p:grpSpPr>
      <p:sp>
        <p:nvSpPr>
          <p:cNvPr id="914" name="Google Shape;914;g63ddb3b5a5_2_7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5" name="Google Shape;915;g63ddb3b5a5_2_7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Step 1: build empirical cumulative distribution function by sorting data in ascending order here, plotted over normalized interval [0, 1]</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0" name="Shape 920"/>
        <p:cNvGrpSpPr/>
        <p:nvPr/>
      </p:nvGrpSpPr>
      <p:grpSpPr>
        <a:xfrm>
          <a:off x="0" y="0"/>
          <a:ext cx="0" cy="0"/>
          <a:chOff x="0" y="0"/>
          <a:chExt cx="0" cy="0"/>
        </a:xfrm>
      </p:grpSpPr>
      <p:sp>
        <p:nvSpPr>
          <p:cNvPr id="921" name="Google Shape;921;g63ddb3b5a5_2_7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2" name="Google Shape;922;g63ddb3b5a5_2_7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Step 1: build empirical cumulative distribution function by sorting data in ascending order here, plotted over normalized interval [0, 1]</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7" name="Shape 927"/>
        <p:cNvGrpSpPr/>
        <p:nvPr/>
      </p:nvGrpSpPr>
      <p:grpSpPr>
        <a:xfrm>
          <a:off x="0" y="0"/>
          <a:ext cx="0" cy="0"/>
          <a:chOff x="0" y="0"/>
          <a:chExt cx="0" cy="0"/>
        </a:xfrm>
      </p:grpSpPr>
      <p:sp>
        <p:nvSpPr>
          <p:cNvPr id="928" name="Google Shape;928;g63ddb3b5a5_2_7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9" name="Google Shape;929;g63ddb3b5a5_2_7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Step 1: build empirical cumulative distribution function by sorting data in ascending order here, plotted over normalized interval [0, 1]</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4" name="Shape 934"/>
        <p:cNvGrpSpPr/>
        <p:nvPr/>
      </p:nvGrpSpPr>
      <p:grpSpPr>
        <a:xfrm>
          <a:off x="0" y="0"/>
          <a:ext cx="0" cy="0"/>
          <a:chOff x="0" y="0"/>
          <a:chExt cx="0" cy="0"/>
        </a:xfrm>
      </p:grpSpPr>
      <p:sp>
        <p:nvSpPr>
          <p:cNvPr id="935" name="Google Shape;935;g63ddb3b5a5_2_7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6" name="Google Shape;936;g63ddb3b5a5_2_7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Step 1: build empirical cumulative distribution function by sorting data in ascending order here, plotted over normalized interval [0, 1]</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2" name="Shape 942"/>
        <p:cNvGrpSpPr/>
        <p:nvPr/>
      </p:nvGrpSpPr>
      <p:grpSpPr>
        <a:xfrm>
          <a:off x="0" y="0"/>
          <a:ext cx="0" cy="0"/>
          <a:chOff x="0" y="0"/>
          <a:chExt cx="0" cy="0"/>
        </a:xfrm>
      </p:grpSpPr>
      <p:sp>
        <p:nvSpPr>
          <p:cNvPr id="943" name="Google Shape;943;g63ddb3b5a5_2_4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4" name="Google Shape;944;g63ddb3b5a5_2_4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Standardisation is by far the most commonly used technique (seen in regression)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Min-max scaling sometimes performs better, depending on data distribution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Scaling the feature vector to unit length is often only done with histograms (e.g, turning word counts into frequencies)</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4" name="Shape 954"/>
        <p:cNvGrpSpPr/>
        <p:nvPr/>
      </p:nvGrpSpPr>
      <p:grpSpPr>
        <a:xfrm>
          <a:off x="0" y="0"/>
          <a:ext cx="0" cy="0"/>
          <a:chOff x="0" y="0"/>
          <a:chExt cx="0" cy="0"/>
        </a:xfrm>
      </p:grpSpPr>
      <p:sp>
        <p:nvSpPr>
          <p:cNvPr id="955" name="Google Shape;955;g63ddb3b5a5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6" name="Google Shape;956;g63ddb3b5a5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160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1" name="Shape 961"/>
        <p:cNvGrpSpPr/>
        <p:nvPr/>
      </p:nvGrpSpPr>
      <p:grpSpPr>
        <a:xfrm>
          <a:off x="0" y="0"/>
          <a:ext cx="0" cy="0"/>
          <a:chOff x="0" y="0"/>
          <a:chExt cx="0" cy="0"/>
        </a:xfrm>
      </p:grpSpPr>
      <p:sp>
        <p:nvSpPr>
          <p:cNvPr id="962" name="Google Shape;962;g63ddb3b5a5_2_6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3" name="Google Shape;963;g63ddb3b5a5_2_6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You’ve seen principal components analysis earlier. Here is an example for how it can be used in practice.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Imagine you had a database of face images, each 100x100 pixels. Concatenating all pixels into one long row would give you one 10k dimensional feature vector for each image.</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https://drsstein.github.io/" TargetMode="External"/><Relationship Id="rId4" Type="http://schemas.openxmlformats.org/officeDocument/2006/relationships/hyperlink" Target="https://twitter.com/ssteinuk" TargetMode="External"/><Relationship Id="rId5" Type="http://schemas.openxmlformats.org/officeDocument/2006/relationships/image" Target="../media/image2.png"/><Relationship Id="rId6" Type="http://schemas.openxmlformats.org/officeDocument/2006/relationships/hyperlink" Target="https://tinyurl.com/sp7ky24w" TargetMode="External"/><Relationship Id="rId7"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8.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0.xml"/><Relationship Id="rId3" Type="http://schemas.openxmlformats.org/officeDocument/2006/relationships/image" Target="../media/image74.png"/><Relationship Id="rId4" Type="http://schemas.openxmlformats.org/officeDocument/2006/relationships/image" Target="../media/image73.jp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1.xml"/><Relationship Id="rId3" Type="http://schemas.openxmlformats.org/officeDocument/2006/relationships/image" Target="../media/image79.png"/><Relationship Id="rId4" Type="http://schemas.openxmlformats.org/officeDocument/2006/relationships/image" Target="../media/image74.png"/><Relationship Id="rId5" Type="http://schemas.openxmlformats.org/officeDocument/2006/relationships/image" Target="../media/image80.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2.xml"/><Relationship Id="rId3" Type="http://schemas.openxmlformats.org/officeDocument/2006/relationships/image" Target="../media/image82.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3.xml"/><Relationship Id="rId3" Type="http://schemas.openxmlformats.org/officeDocument/2006/relationships/image" Target="../media/image81.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6.pn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3.png"/><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7.png"/><Relationship Id="rId4" Type="http://schemas.openxmlformats.org/officeDocument/2006/relationships/hyperlink" Target="https://r4ds.had.co.nz/" TargetMode="External"/><Relationship Id="rId5" Type="http://schemas.openxmlformats.org/officeDocument/2006/relationships/hyperlink" Target="https://vita.had.co.nz/papers/tidy-data.html"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1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1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1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2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1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2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25.png"/><Relationship Id="rId4" Type="http://schemas.openxmlformats.org/officeDocument/2006/relationships/image" Target="../media/image2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25.png"/><Relationship Id="rId4" Type="http://schemas.openxmlformats.org/officeDocument/2006/relationships/image" Target="../media/image2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2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2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2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3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3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3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3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3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44.jp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44.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44.jpg"/><Relationship Id="rId4" Type="http://schemas.openxmlformats.org/officeDocument/2006/relationships/image" Target="../media/image22.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44.jpg"/><Relationship Id="rId4" Type="http://schemas.openxmlformats.org/officeDocument/2006/relationships/image" Target="../media/image22.png"/><Relationship Id="rId5" Type="http://schemas.openxmlformats.org/officeDocument/2006/relationships/image" Target="../media/image26.png"/><Relationship Id="rId6" Type="http://schemas.openxmlformats.org/officeDocument/2006/relationships/image" Target="../media/image30.png"/><Relationship Id="rId7" Type="http://schemas.openxmlformats.org/officeDocument/2006/relationships/image" Target="../media/image32.png"/><Relationship Id="rId8" Type="http://schemas.openxmlformats.org/officeDocument/2006/relationships/image" Target="../media/image29.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44.jp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44.jp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44.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44.jp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36.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40.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37.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39.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3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image" Target="../media/image39.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42.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image" Target="../media/image42.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 Id="rId3" Type="http://schemas.openxmlformats.org/officeDocument/2006/relationships/image" Target="../media/image42.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image" Target="../media/image41.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image" Target="../media/image41.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 Id="rId3" Type="http://schemas.openxmlformats.org/officeDocument/2006/relationships/image" Target="../media/image41.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 Id="rId3" Type="http://schemas.openxmlformats.org/officeDocument/2006/relationships/image" Target="../media/image43.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 Id="rId3" Type="http://schemas.openxmlformats.org/officeDocument/2006/relationships/image" Target="../media/image43.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 Id="rId3" Type="http://schemas.openxmlformats.org/officeDocument/2006/relationships/image" Target="../media/image4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5.jpg"/><Relationship Id="rId4" Type="http://schemas.openxmlformats.org/officeDocument/2006/relationships/image" Target="../media/image10.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 Id="rId3" Type="http://schemas.openxmlformats.org/officeDocument/2006/relationships/image" Target="../media/image48.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 Id="rId3" Type="http://schemas.openxmlformats.org/officeDocument/2006/relationships/image" Target="../media/image50.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 Id="rId3" Type="http://schemas.openxmlformats.org/officeDocument/2006/relationships/image" Target="../media/image54.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 Id="rId3" Type="http://schemas.openxmlformats.org/officeDocument/2006/relationships/image" Target="../media/image46.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 Id="rId3" Type="http://schemas.openxmlformats.org/officeDocument/2006/relationships/image" Target="../media/image45.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 Id="rId3" Type="http://schemas.openxmlformats.org/officeDocument/2006/relationships/image" Target="../media/image49.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 Id="rId3" Type="http://schemas.openxmlformats.org/officeDocument/2006/relationships/image" Target="../media/image60.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 Id="rId3" Type="http://schemas.openxmlformats.org/officeDocument/2006/relationships/image" Target="../media/image58.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1.xml"/><Relationship Id="rId3" Type="http://schemas.openxmlformats.org/officeDocument/2006/relationships/image" Target="../media/image56.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3.xml"/><Relationship Id="rId3" Type="http://schemas.openxmlformats.org/officeDocument/2006/relationships/image" Target="../media/image51.png"/><Relationship Id="rId4" Type="http://schemas.openxmlformats.org/officeDocument/2006/relationships/image" Target="../media/image55.png"/><Relationship Id="rId5" Type="http://schemas.openxmlformats.org/officeDocument/2006/relationships/image" Target="../media/image53.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4.xml"/><Relationship Id="rId3" Type="http://schemas.openxmlformats.org/officeDocument/2006/relationships/image" Target="../media/image61.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5.xml"/><Relationship Id="rId3" Type="http://schemas.openxmlformats.org/officeDocument/2006/relationships/image" Target="../media/image59.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6.xml"/><Relationship Id="rId3" Type="http://schemas.openxmlformats.org/officeDocument/2006/relationships/image" Target="../media/image57.jp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7.xml"/><Relationship Id="rId3" Type="http://schemas.openxmlformats.org/officeDocument/2006/relationships/image" Target="../media/image68.gif"/></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8.xml"/><Relationship Id="rId3" Type="http://schemas.openxmlformats.org/officeDocument/2006/relationships/image" Target="../media/image83.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9.xml"/><Relationship Id="rId3" Type="http://schemas.openxmlformats.org/officeDocument/2006/relationships/image" Target="../media/image63.png"/><Relationship Id="rId4" Type="http://schemas.openxmlformats.org/officeDocument/2006/relationships/image" Target="../media/image5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9.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0.xml"/><Relationship Id="rId3" Type="http://schemas.openxmlformats.org/officeDocument/2006/relationships/image" Target="../media/image70.png"/><Relationship Id="rId4" Type="http://schemas.openxmlformats.org/officeDocument/2006/relationships/image" Target="../media/image62.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1.xml"/><Relationship Id="rId3" Type="http://schemas.openxmlformats.org/officeDocument/2006/relationships/image" Target="../media/image75.png"/><Relationship Id="rId4" Type="http://schemas.openxmlformats.org/officeDocument/2006/relationships/image" Target="../media/image62.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2.xml"/><Relationship Id="rId3" Type="http://schemas.openxmlformats.org/officeDocument/2006/relationships/image" Target="../media/image77.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3.xml"/><Relationship Id="rId3" Type="http://schemas.openxmlformats.org/officeDocument/2006/relationships/image" Target="../media/image72.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4.xml"/><Relationship Id="rId3" Type="http://schemas.openxmlformats.org/officeDocument/2006/relationships/image" Target="../media/image78.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5.xml"/><Relationship Id="rId3" Type="http://schemas.openxmlformats.org/officeDocument/2006/relationships/image" Target="../media/image76.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6.xml"/><Relationship Id="rId3" Type="http://schemas.openxmlformats.org/officeDocument/2006/relationships/image" Target="../media/image67.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7.xml"/><Relationship Id="rId3" Type="http://schemas.openxmlformats.org/officeDocument/2006/relationships/image" Target="../media/image69.png"/><Relationship Id="rId4" Type="http://schemas.openxmlformats.org/officeDocument/2006/relationships/image" Target="../media/image64.png"/><Relationship Id="rId5" Type="http://schemas.openxmlformats.org/officeDocument/2006/relationships/image" Target="../media/image66.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9.xml"/><Relationship Id="rId3" Type="http://schemas.openxmlformats.org/officeDocument/2006/relationships/image" Target="../media/image65.gif"/><Relationship Id="rId4" Type="http://schemas.openxmlformats.org/officeDocument/2006/relationships/hyperlink" Target="https://stats.stackexchange.com/questions/2691/making-sense-of-principal-component-analysis-eigenvectors-eigenvalues" TargetMode="External"/><Relationship Id="rId5" Type="http://schemas.openxmlformats.org/officeDocument/2006/relationships/image" Target="../media/image71.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0" y="744575"/>
            <a:ext cx="8520600" cy="1356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Case Study 1</a:t>
            </a:r>
            <a:endParaRPr/>
          </a:p>
          <a:p>
            <a:pPr indent="0" lvl="0" marL="0" rtl="0" algn="ctr">
              <a:spcBef>
                <a:spcPts val="0"/>
              </a:spcBef>
              <a:spcAft>
                <a:spcPts val="0"/>
              </a:spcAft>
              <a:buNone/>
            </a:pPr>
            <a:r>
              <a:rPr lang="en"/>
              <a:t>Feature Engineering</a:t>
            </a:r>
            <a:endParaRPr/>
          </a:p>
        </p:txBody>
      </p:sp>
      <p:sp>
        <p:nvSpPr>
          <p:cNvPr id="55" name="Google Shape;55;p13"/>
          <p:cNvSpPr txBox="1"/>
          <p:nvPr>
            <p:ph idx="1" type="subTitle"/>
          </p:nvPr>
        </p:nvSpPr>
        <p:spPr>
          <a:xfrm>
            <a:off x="311700" y="2004825"/>
            <a:ext cx="8520600" cy="563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ML &amp; AI for Data Scientists </a:t>
            </a:r>
            <a:endParaRPr/>
          </a:p>
          <a:p>
            <a:pPr indent="0" lvl="0" marL="0" rtl="0" algn="ctr">
              <a:spcBef>
                <a:spcPts val="0"/>
              </a:spcBef>
              <a:spcAft>
                <a:spcPts val="0"/>
              </a:spcAft>
              <a:buNone/>
            </a:pPr>
            <a:r>
              <a:rPr lang="en"/>
              <a:t>(2021)</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sp>
        <p:nvSpPr>
          <p:cNvPr id="56" name="Google Shape;56;p13"/>
          <p:cNvSpPr txBox="1"/>
          <p:nvPr>
            <p:ph idx="1" type="subTitle"/>
          </p:nvPr>
        </p:nvSpPr>
        <p:spPr>
          <a:xfrm>
            <a:off x="3216900" y="3248513"/>
            <a:ext cx="2710200" cy="126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Sebastian Stein</a:t>
            </a:r>
            <a:endParaRPr/>
          </a:p>
          <a:p>
            <a:pPr indent="0" lvl="0" marL="0" rtl="0" algn="l">
              <a:spcBef>
                <a:spcPts val="0"/>
              </a:spcBef>
              <a:spcAft>
                <a:spcPts val="0"/>
              </a:spcAft>
              <a:buNone/>
            </a:pPr>
            <a:r>
              <a:t/>
            </a:r>
            <a:endParaRPr sz="600"/>
          </a:p>
          <a:p>
            <a:pPr indent="0" lvl="0" marL="0" rtl="0" algn="l">
              <a:spcBef>
                <a:spcPts val="0"/>
              </a:spcBef>
              <a:spcAft>
                <a:spcPts val="0"/>
              </a:spcAft>
              <a:buNone/>
            </a:pPr>
            <a:r>
              <a:rPr lang="en" sz="2000" u="sng">
                <a:solidFill>
                  <a:schemeClr val="hlink"/>
                </a:solidFill>
                <a:hlinkClick r:id="rId3"/>
              </a:rPr>
              <a:t>drsstein.github.io</a:t>
            </a:r>
            <a:endParaRPr sz="2000"/>
          </a:p>
          <a:p>
            <a:pPr indent="0" lvl="0" marL="0" rtl="0" algn="l">
              <a:spcBef>
                <a:spcPts val="0"/>
              </a:spcBef>
              <a:spcAft>
                <a:spcPts val="0"/>
              </a:spcAft>
              <a:buNone/>
            </a:pPr>
            <a:r>
              <a:rPr lang="en" sz="2000" u="sng">
                <a:solidFill>
                  <a:schemeClr val="hlink"/>
                </a:solidFill>
                <a:hlinkClick r:id="rId4"/>
              </a:rPr>
              <a:t>@ssteinuk</a:t>
            </a:r>
            <a:endParaRPr sz="2000"/>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57" name="Google Shape;57;p13"/>
          <p:cNvPicPr preferRelativeResize="0"/>
          <p:nvPr/>
        </p:nvPicPr>
        <p:blipFill>
          <a:blip r:embed="rId5">
            <a:alphaModFix/>
          </a:blip>
          <a:stretch>
            <a:fillRect/>
          </a:stretch>
        </p:blipFill>
        <p:spPr>
          <a:xfrm>
            <a:off x="1839950" y="3248525"/>
            <a:ext cx="1268100" cy="1268100"/>
          </a:xfrm>
          <a:prstGeom prst="rect">
            <a:avLst/>
          </a:prstGeom>
          <a:noFill/>
          <a:ln>
            <a:noFill/>
          </a:ln>
        </p:spPr>
      </p:pic>
      <p:sp>
        <p:nvSpPr>
          <p:cNvPr id="58" name="Google Shape;58;p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9" name="Google Shape;59;p13"/>
          <p:cNvSpPr txBox="1"/>
          <p:nvPr/>
        </p:nvSpPr>
        <p:spPr>
          <a:xfrm>
            <a:off x="5881512" y="4440425"/>
            <a:ext cx="1578000" cy="588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lang="en" sz="800">
                <a:solidFill>
                  <a:schemeClr val="dk1"/>
                </a:solidFill>
                <a:latin typeface="Calibri"/>
                <a:ea typeface="Calibri"/>
                <a:cs typeface="Calibri"/>
                <a:sym typeface="Calibri"/>
              </a:rPr>
              <a:t>Scan to access these slides on Google Drive or go to </a:t>
            </a:r>
            <a:r>
              <a:rPr lang="en" sz="800" u="sng">
                <a:solidFill>
                  <a:schemeClr val="hlink"/>
                </a:solidFill>
                <a:latin typeface="Calibri"/>
                <a:ea typeface="Calibri"/>
                <a:cs typeface="Calibri"/>
                <a:sym typeface="Calibri"/>
                <a:hlinkClick r:id="rId6"/>
              </a:rPr>
              <a:t>https://tinyurl.com/sp7ky24w</a:t>
            </a:r>
            <a:endParaRPr sz="500">
              <a:solidFill>
                <a:schemeClr val="dk1"/>
              </a:solidFill>
              <a:latin typeface="Calibri"/>
              <a:ea typeface="Calibri"/>
              <a:cs typeface="Calibri"/>
              <a:sym typeface="Calibri"/>
            </a:endParaRPr>
          </a:p>
          <a:p>
            <a:pPr indent="0" lvl="0" marL="0" rtl="0" algn="ctr">
              <a:spcBef>
                <a:spcPts val="0"/>
              </a:spcBef>
              <a:spcAft>
                <a:spcPts val="0"/>
              </a:spcAft>
              <a:buNone/>
            </a:pPr>
            <a:r>
              <a:t/>
            </a:r>
            <a:endParaRPr sz="100"/>
          </a:p>
        </p:txBody>
      </p:sp>
      <p:pic>
        <p:nvPicPr>
          <p:cNvPr id="60" name="Google Shape;60;p13"/>
          <p:cNvPicPr preferRelativeResize="0"/>
          <p:nvPr/>
        </p:nvPicPr>
        <p:blipFill>
          <a:blip r:embed="rId7">
            <a:alphaModFix/>
          </a:blip>
          <a:stretch>
            <a:fillRect/>
          </a:stretch>
        </p:blipFill>
        <p:spPr>
          <a:xfrm>
            <a:off x="6113525" y="3326450"/>
            <a:ext cx="1113975" cy="11139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23" name="Google Shape;123;p22"/>
          <p:cNvPicPr preferRelativeResize="0"/>
          <p:nvPr/>
        </p:nvPicPr>
        <p:blipFill rotWithShape="1">
          <a:blip r:embed="rId3">
            <a:alphaModFix/>
          </a:blip>
          <a:srcRect b="7303" l="11088" r="8731" t="5542"/>
          <a:stretch/>
        </p:blipFill>
        <p:spPr>
          <a:xfrm>
            <a:off x="1327321" y="1017725"/>
            <a:ext cx="6489370" cy="3645500"/>
          </a:xfrm>
          <a:prstGeom prst="rect">
            <a:avLst/>
          </a:prstGeom>
          <a:noFill/>
          <a:ln>
            <a:noFill/>
          </a:ln>
        </p:spPr>
      </p:pic>
      <p:sp>
        <p:nvSpPr>
          <p:cNvPr id="124" name="Google Shape;124;p22"/>
          <p:cNvSpPr txBox="1"/>
          <p:nvPr>
            <p:ph type="title"/>
          </p:nvPr>
        </p:nvSpPr>
        <p:spPr>
          <a:xfrm>
            <a:off x="311700" y="1402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Raw Data - Single Electrode (2)</a:t>
            </a:r>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5" name="Shape 975"/>
        <p:cNvGrpSpPr/>
        <p:nvPr/>
      </p:nvGrpSpPr>
      <p:grpSpPr>
        <a:xfrm>
          <a:off x="0" y="0"/>
          <a:ext cx="0" cy="0"/>
          <a:chOff x="0" y="0"/>
          <a:chExt cx="0" cy="0"/>
        </a:xfrm>
      </p:grpSpPr>
      <p:sp>
        <p:nvSpPr>
          <p:cNvPr id="976" name="Google Shape;976;p11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Eigenfaces</a:t>
            </a:r>
            <a:endParaRPr/>
          </a:p>
        </p:txBody>
      </p:sp>
      <p:sp>
        <p:nvSpPr>
          <p:cNvPr id="977" name="Google Shape;977;p112"/>
          <p:cNvSpPr txBox="1"/>
          <p:nvPr>
            <p:ph idx="1" type="body"/>
          </p:nvPr>
        </p:nvSpPr>
        <p:spPr>
          <a:xfrm>
            <a:off x="311700" y="980575"/>
            <a:ext cx="8520600" cy="3588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Top Eigenvectors (Eigenfaces)</a:t>
            </a:r>
            <a:endParaRPr/>
          </a:p>
          <a:p>
            <a:pPr indent="0" lvl="0" marL="0" rtl="0" algn="l">
              <a:spcBef>
                <a:spcPts val="1600"/>
              </a:spcBef>
              <a:spcAft>
                <a:spcPts val="0"/>
              </a:spcAft>
              <a:buNone/>
            </a:pPr>
            <a:r>
              <a:rPr lang="en"/>
              <a:t>Mean Face</a:t>
            </a:r>
            <a:endParaRPr/>
          </a:p>
          <a:p>
            <a:pPr indent="0" lvl="0" marL="0" rtl="0" algn="l">
              <a:spcBef>
                <a:spcPts val="1600"/>
              </a:spcBef>
              <a:spcAft>
                <a:spcPts val="1600"/>
              </a:spcAft>
              <a:buNone/>
            </a:pPr>
            <a:r>
              <a:t/>
            </a:r>
            <a:endParaRPr/>
          </a:p>
        </p:txBody>
      </p:sp>
      <p:sp>
        <p:nvSpPr>
          <p:cNvPr id="978" name="Google Shape;978;p1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979" name="Google Shape;979;p112"/>
          <p:cNvPicPr preferRelativeResize="0"/>
          <p:nvPr/>
        </p:nvPicPr>
        <p:blipFill>
          <a:blip r:embed="rId3">
            <a:alphaModFix/>
          </a:blip>
          <a:stretch>
            <a:fillRect/>
          </a:stretch>
        </p:blipFill>
        <p:spPr>
          <a:xfrm>
            <a:off x="311700" y="1973160"/>
            <a:ext cx="2073350" cy="2073350"/>
          </a:xfrm>
          <a:prstGeom prst="rect">
            <a:avLst/>
          </a:prstGeom>
          <a:noFill/>
          <a:ln>
            <a:noFill/>
          </a:ln>
        </p:spPr>
      </p:pic>
      <p:pic>
        <p:nvPicPr>
          <p:cNvPr id="980" name="Google Shape;980;p112"/>
          <p:cNvPicPr preferRelativeResize="0"/>
          <p:nvPr/>
        </p:nvPicPr>
        <p:blipFill>
          <a:blip r:embed="rId4">
            <a:alphaModFix/>
          </a:blip>
          <a:stretch>
            <a:fillRect/>
          </a:stretch>
        </p:blipFill>
        <p:spPr>
          <a:xfrm>
            <a:off x="4757175" y="1488675"/>
            <a:ext cx="3242825" cy="3238399"/>
          </a:xfrm>
          <a:prstGeom prst="rect">
            <a:avLst/>
          </a:prstGeom>
          <a:noFill/>
          <a:ln>
            <a:noFill/>
          </a:ln>
        </p:spPr>
      </p:pic>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4" name="Shape 984"/>
        <p:cNvGrpSpPr/>
        <p:nvPr/>
      </p:nvGrpSpPr>
      <p:grpSpPr>
        <a:xfrm>
          <a:off x="0" y="0"/>
          <a:ext cx="0" cy="0"/>
          <a:chOff x="0" y="0"/>
          <a:chExt cx="0" cy="0"/>
        </a:xfrm>
      </p:grpSpPr>
      <p:sp>
        <p:nvSpPr>
          <p:cNvPr id="985" name="Google Shape;985;p11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Eigenfaces</a:t>
            </a:r>
            <a:endParaRPr/>
          </a:p>
        </p:txBody>
      </p:sp>
      <p:sp>
        <p:nvSpPr>
          <p:cNvPr id="986" name="Google Shape;986;p11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Encoding</a:t>
            </a:r>
            <a:endParaRPr/>
          </a:p>
          <a:p>
            <a:pPr indent="0" lvl="0" marL="0" rtl="0" algn="l">
              <a:spcBef>
                <a:spcPts val="1600"/>
              </a:spcBef>
              <a:spcAft>
                <a:spcPts val="0"/>
              </a:spcAft>
              <a:buNone/>
            </a:pPr>
            <a:r>
              <a:rPr lang="en"/>
              <a:t>				    =				+ 0.8 		     +  -0.2			+  …		 </a:t>
            </a:r>
            <a:endParaRPr/>
          </a:p>
          <a:p>
            <a:pPr indent="-342900" lvl="0" marL="457200" rtl="0" algn="l">
              <a:spcBef>
                <a:spcPts val="1600"/>
              </a:spcBef>
              <a:spcAft>
                <a:spcPts val="0"/>
              </a:spcAft>
              <a:buSzPts val="1800"/>
              <a:buChar char="●"/>
            </a:pPr>
            <a:r>
              <a:rPr lang="en"/>
              <a:t>Faceness of an image (reconstruction error)</a:t>
            </a:r>
            <a:endParaRPr/>
          </a:p>
          <a:p>
            <a:pPr indent="-342900" lvl="0" marL="457200" rtl="0" algn="l">
              <a:spcBef>
                <a:spcPts val="0"/>
              </a:spcBef>
              <a:spcAft>
                <a:spcPts val="0"/>
              </a:spcAft>
              <a:buSzPts val="1800"/>
              <a:buChar char="●"/>
            </a:pPr>
            <a:r>
              <a:rPr lang="en"/>
              <a:t>Recognition (nearest neighbour)</a:t>
            </a:r>
            <a:endParaRPr/>
          </a:p>
          <a:p>
            <a:pPr indent="-342900" lvl="0" marL="457200" rtl="0" algn="l">
              <a:spcBef>
                <a:spcPts val="0"/>
              </a:spcBef>
              <a:spcAft>
                <a:spcPts val="0"/>
              </a:spcAft>
              <a:buSzPts val="1800"/>
              <a:buChar char="●"/>
            </a:pPr>
            <a:r>
              <a:rPr lang="en"/>
              <a:t>Classification (via attribute labels)</a:t>
            </a:r>
            <a:endParaRPr/>
          </a:p>
        </p:txBody>
      </p:sp>
      <p:sp>
        <p:nvSpPr>
          <p:cNvPr id="987" name="Google Shape;987;p1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988" name="Google Shape;988;p113"/>
          <p:cNvPicPr preferRelativeResize="0"/>
          <p:nvPr/>
        </p:nvPicPr>
        <p:blipFill>
          <a:blip r:embed="rId3">
            <a:alphaModFix/>
          </a:blip>
          <a:stretch>
            <a:fillRect/>
          </a:stretch>
        </p:blipFill>
        <p:spPr>
          <a:xfrm>
            <a:off x="1406325" y="1195475"/>
            <a:ext cx="1035972" cy="1133475"/>
          </a:xfrm>
          <a:prstGeom prst="rect">
            <a:avLst/>
          </a:prstGeom>
          <a:noFill/>
          <a:ln>
            <a:noFill/>
          </a:ln>
        </p:spPr>
      </p:pic>
      <p:pic>
        <p:nvPicPr>
          <p:cNvPr id="989" name="Google Shape;989;p113"/>
          <p:cNvPicPr preferRelativeResize="0"/>
          <p:nvPr/>
        </p:nvPicPr>
        <p:blipFill>
          <a:blip r:embed="rId4">
            <a:alphaModFix/>
          </a:blip>
          <a:stretch>
            <a:fillRect/>
          </a:stretch>
        </p:blipFill>
        <p:spPr>
          <a:xfrm>
            <a:off x="2873475" y="1195475"/>
            <a:ext cx="1133475" cy="1133475"/>
          </a:xfrm>
          <a:prstGeom prst="rect">
            <a:avLst/>
          </a:prstGeom>
          <a:noFill/>
          <a:ln>
            <a:noFill/>
          </a:ln>
        </p:spPr>
      </p:pic>
      <p:pic>
        <p:nvPicPr>
          <p:cNvPr id="990" name="Google Shape;990;p113"/>
          <p:cNvPicPr preferRelativeResize="0"/>
          <p:nvPr/>
        </p:nvPicPr>
        <p:blipFill rotWithShape="1">
          <a:blip r:embed="rId5">
            <a:alphaModFix/>
          </a:blip>
          <a:srcRect b="52611" l="0" r="51960" t="0"/>
          <a:stretch/>
        </p:blipFill>
        <p:spPr>
          <a:xfrm>
            <a:off x="4613350" y="1152463"/>
            <a:ext cx="1035975" cy="1219500"/>
          </a:xfrm>
          <a:prstGeom prst="rect">
            <a:avLst/>
          </a:prstGeom>
          <a:noFill/>
          <a:ln>
            <a:noFill/>
          </a:ln>
        </p:spPr>
      </p:pic>
      <p:pic>
        <p:nvPicPr>
          <p:cNvPr id="991" name="Google Shape;991;p113"/>
          <p:cNvPicPr preferRelativeResize="0"/>
          <p:nvPr/>
        </p:nvPicPr>
        <p:blipFill rotWithShape="1">
          <a:blip r:embed="rId5">
            <a:alphaModFix/>
          </a:blip>
          <a:srcRect b="53724" l="51957" r="3447" t="2228"/>
          <a:stretch/>
        </p:blipFill>
        <p:spPr>
          <a:xfrm>
            <a:off x="6557750" y="1195475"/>
            <a:ext cx="961700" cy="1133475"/>
          </a:xfrm>
          <a:prstGeom prst="rect">
            <a:avLst/>
          </a:prstGeom>
          <a:noFill/>
          <a:ln>
            <a:noFill/>
          </a:ln>
        </p:spPr>
      </p:pic>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5" name="Shape 995"/>
        <p:cNvGrpSpPr/>
        <p:nvPr/>
      </p:nvGrpSpPr>
      <p:grpSpPr>
        <a:xfrm>
          <a:off x="0" y="0"/>
          <a:ext cx="0" cy="0"/>
          <a:chOff x="0" y="0"/>
          <a:chExt cx="0" cy="0"/>
        </a:xfrm>
      </p:grpSpPr>
      <p:sp>
        <p:nvSpPr>
          <p:cNvPr id="996" name="Google Shape;996;p11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PCA: Case Study 1</a:t>
            </a:r>
            <a:endParaRPr/>
          </a:p>
        </p:txBody>
      </p:sp>
      <p:sp>
        <p:nvSpPr>
          <p:cNvPr id="997" name="Google Shape;997;p1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998" name="Google Shape;998;p114"/>
          <p:cNvPicPr preferRelativeResize="0"/>
          <p:nvPr/>
        </p:nvPicPr>
        <p:blipFill>
          <a:blip r:embed="rId3">
            <a:alphaModFix/>
          </a:blip>
          <a:stretch>
            <a:fillRect/>
          </a:stretch>
        </p:blipFill>
        <p:spPr>
          <a:xfrm>
            <a:off x="2619138" y="1017725"/>
            <a:ext cx="3905714" cy="3820974"/>
          </a:xfrm>
          <a:prstGeom prst="rect">
            <a:avLst/>
          </a:prstGeom>
          <a:noFill/>
          <a:ln>
            <a:noFill/>
          </a:ln>
        </p:spPr>
      </p:pic>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2" name="Shape 1002"/>
        <p:cNvGrpSpPr/>
        <p:nvPr/>
      </p:nvGrpSpPr>
      <p:grpSpPr>
        <a:xfrm>
          <a:off x="0" y="0"/>
          <a:ext cx="0" cy="0"/>
          <a:chOff x="0" y="0"/>
          <a:chExt cx="0" cy="0"/>
        </a:xfrm>
      </p:grpSpPr>
      <p:sp>
        <p:nvSpPr>
          <p:cNvPr id="1003" name="Google Shape;1003;p11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PCA: Case Study 1</a:t>
            </a:r>
            <a:endParaRPr/>
          </a:p>
        </p:txBody>
      </p:sp>
      <p:sp>
        <p:nvSpPr>
          <p:cNvPr id="1004" name="Google Shape;1004;p1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005" name="Google Shape;1005;p115"/>
          <p:cNvPicPr preferRelativeResize="0"/>
          <p:nvPr/>
        </p:nvPicPr>
        <p:blipFill rotWithShape="1">
          <a:blip r:embed="rId3">
            <a:alphaModFix/>
          </a:blip>
          <a:srcRect b="0" l="1380" r="1390" t="0"/>
          <a:stretch/>
        </p:blipFill>
        <p:spPr>
          <a:xfrm>
            <a:off x="2625912" y="1017725"/>
            <a:ext cx="3892174" cy="3820976"/>
          </a:xfrm>
          <a:prstGeom prst="rect">
            <a:avLst/>
          </a:prstGeom>
          <a:noFill/>
          <a:ln>
            <a:noFill/>
          </a:ln>
        </p:spPr>
      </p:pic>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9" name="Shape 1009"/>
        <p:cNvGrpSpPr/>
        <p:nvPr/>
      </p:nvGrpSpPr>
      <p:grpSpPr>
        <a:xfrm>
          <a:off x="0" y="0"/>
          <a:ext cx="0" cy="0"/>
          <a:chOff x="0" y="0"/>
          <a:chExt cx="0" cy="0"/>
        </a:xfrm>
      </p:grpSpPr>
      <p:sp>
        <p:nvSpPr>
          <p:cNvPr id="1010" name="Google Shape;1010;p1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Summary</a:t>
            </a:r>
            <a:endParaRPr/>
          </a:p>
        </p:txBody>
      </p:sp>
      <p:sp>
        <p:nvSpPr>
          <p:cNvPr id="1011" name="Google Shape;1011;p11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t>Feature Selection: discarding a subset of features</a:t>
            </a:r>
            <a:endParaRPr sz="1400"/>
          </a:p>
          <a:p>
            <a:pPr indent="-317500" lvl="0" marL="457200" rtl="0" algn="l">
              <a:spcBef>
                <a:spcPts val="1600"/>
              </a:spcBef>
              <a:spcAft>
                <a:spcPts val="0"/>
              </a:spcAft>
              <a:buSzPts val="1400"/>
              <a:buChar char="●"/>
            </a:pPr>
            <a:r>
              <a:rPr lang="en" sz="1400"/>
              <a:t>Filtering: feature ranking, keeping top k</a:t>
            </a:r>
            <a:endParaRPr sz="1400"/>
          </a:p>
          <a:p>
            <a:pPr indent="-317500" lvl="0" marL="457200" rtl="0" algn="l">
              <a:spcBef>
                <a:spcPts val="0"/>
              </a:spcBef>
              <a:spcAft>
                <a:spcPts val="0"/>
              </a:spcAft>
              <a:buSzPts val="1400"/>
              <a:buChar char="●"/>
            </a:pPr>
            <a:r>
              <a:rPr lang="en" sz="1400"/>
              <a:t>Wrapper Methods (greedy forward/ backward selection)</a:t>
            </a:r>
            <a:endParaRPr sz="1400"/>
          </a:p>
          <a:p>
            <a:pPr indent="-317500" lvl="0" marL="457200" rtl="0" algn="l">
              <a:spcBef>
                <a:spcPts val="0"/>
              </a:spcBef>
              <a:spcAft>
                <a:spcPts val="0"/>
              </a:spcAft>
              <a:buSzPts val="1400"/>
              <a:buChar char="●"/>
            </a:pPr>
            <a:r>
              <a:rPr lang="en" sz="1400"/>
              <a:t>Embedded methods (LASSO)</a:t>
            </a:r>
            <a:endParaRPr sz="1400"/>
          </a:p>
          <a:p>
            <a:pPr indent="0" lvl="0" marL="0" rtl="0" algn="l">
              <a:spcBef>
                <a:spcPts val="1600"/>
              </a:spcBef>
              <a:spcAft>
                <a:spcPts val="0"/>
              </a:spcAft>
              <a:buNone/>
            </a:pPr>
            <a:r>
              <a:rPr lang="en" sz="1400"/>
              <a:t>Feature Extraction: manually constructing new features</a:t>
            </a:r>
            <a:endParaRPr sz="1400"/>
          </a:p>
          <a:p>
            <a:pPr indent="-317500" lvl="0" marL="457200" rtl="0" algn="l">
              <a:spcBef>
                <a:spcPts val="1600"/>
              </a:spcBef>
              <a:spcAft>
                <a:spcPts val="0"/>
              </a:spcAft>
              <a:buSzPts val="1400"/>
              <a:buChar char="●"/>
            </a:pPr>
            <a:r>
              <a:rPr lang="en" sz="1400"/>
              <a:t>(dis)aggregation</a:t>
            </a:r>
            <a:endParaRPr sz="1400"/>
          </a:p>
          <a:p>
            <a:pPr indent="-304800" lvl="1" marL="914400" rtl="0" algn="l">
              <a:spcBef>
                <a:spcPts val="0"/>
              </a:spcBef>
              <a:spcAft>
                <a:spcPts val="0"/>
              </a:spcAft>
              <a:buSzPts val="1200"/>
              <a:buChar char="○"/>
            </a:pPr>
            <a:r>
              <a:rPr lang="en" sz="1200"/>
              <a:t>b</a:t>
            </a:r>
            <a:r>
              <a:rPr lang="en" sz="1200"/>
              <a:t>inarization</a:t>
            </a:r>
            <a:endParaRPr sz="1200"/>
          </a:p>
          <a:p>
            <a:pPr indent="-304800" lvl="1" marL="914400" rtl="0" algn="l">
              <a:spcBef>
                <a:spcPts val="0"/>
              </a:spcBef>
              <a:spcAft>
                <a:spcPts val="0"/>
              </a:spcAft>
              <a:buSzPts val="1200"/>
              <a:buChar char="○"/>
            </a:pPr>
            <a:r>
              <a:rPr lang="en" sz="1200"/>
              <a:t>one-hot encoding, </a:t>
            </a:r>
            <a:endParaRPr sz="1200"/>
          </a:p>
          <a:p>
            <a:pPr indent="-304800" lvl="1" marL="914400" rtl="0" algn="l">
              <a:spcBef>
                <a:spcPts val="0"/>
              </a:spcBef>
              <a:spcAft>
                <a:spcPts val="0"/>
              </a:spcAft>
              <a:buSzPts val="1200"/>
              <a:buChar char="○"/>
            </a:pPr>
            <a:r>
              <a:rPr lang="en" sz="1200"/>
              <a:t>Bag-of-Words, </a:t>
            </a:r>
            <a:endParaRPr sz="1200"/>
          </a:p>
          <a:p>
            <a:pPr indent="-304800" lvl="1" marL="914400" rtl="0" algn="l">
              <a:spcBef>
                <a:spcPts val="0"/>
              </a:spcBef>
              <a:spcAft>
                <a:spcPts val="0"/>
              </a:spcAft>
              <a:buSzPts val="1200"/>
              <a:buChar char="○"/>
            </a:pPr>
            <a:r>
              <a:rPr lang="en" sz="1200"/>
              <a:t>Empirical Cumulative Density Function (ECDF)</a:t>
            </a:r>
            <a:endParaRPr sz="1200"/>
          </a:p>
          <a:p>
            <a:pPr indent="-317500" lvl="0" marL="457200" rtl="0" algn="l">
              <a:spcBef>
                <a:spcPts val="0"/>
              </a:spcBef>
              <a:spcAft>
                <a:spcPts val="0"/>
              </a:spcAft>
              <a:buSzPts val="1400"/>
              <a:buChar char="●"/>
            </a:pPr>
            <a:r>
              <a:rPr lang="en" sz="1400"/>
              <a:t>normalization</a:t>
            </a:r>
            <a:endParaRPr sz="1400"/>
          </a:p>
          <a:p>
            <a:pPr indent="-317500" lvl="0" marL="457200" rtl="0" algn="l">
              <a:spcBef>
                <a:spcPts val="0"/>
              </a:spcBef>
              <a:spcAft>
                <a:spcPts val="0"/>
              </a:spcAft>
              <a:buSzPts val="1400"/>
              <a:buChar char="●"/>
            </a:pPr>
            <a:r>
              <a:rPr lang="en" sz="1400"/>
              <a:t>projection</a:t>
            </a:r>
            <a:endParaRPr sz="1400"/>
          </a:p>
        </p:txBody>
      </p:sp>
      <p:sp>
        <p:nvSpPr>
          <p:cNvPr id="1012" name="Google Shape;1012;p1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6" name="Shape 1016"/>
        <p:cNvGrpSpPr/>
        <p:nvPr/>
      </p:nvGrpSpPr>
      <p:grpSpPr>
        <a:xfrm>
          <a:off x="0" y="0"/>
          <a:ext cx="0" cy="0"/>
          <a:chOff x="0" y="0"/>
          <a:chExt cx="0" cy="0"/>
        </a:xfrm>
      </p:grpSpPr>
      <p:sp>
        <p:nvSpPr>
          <p:cNvPr id="1017" name="Google Shape;1017;p117"/>
          <p:cNvSpPr txBox="1"/>
          <p:nvPr>
            <p:ph type="title"/>
          </p:nvPr>
        </p:nvSpPr>
        <p:spPr>
          <a:xfrm>
            <a:off x="311700" y="123025"/>
            <a:ext cx="8520600" cy="53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Summary</a:t>
            </a:r>
            <a:endParaRPr/>
          </a:p>
        </p:txBody>
      </p:sp>
      <p:sp>
        <p:nvSpPr>
          <p:cNvPr id="1018" name="Google Shape;1018;p117"/>
          <p:cNvSpPr txBox="1"/>
          <p:nvPr>
            <p:ph idx="1" type="body"/>
          </p:nvPr>
        </p:nvSpPr>
        <p:spPr>
          <a:xfrm>
            <a:off x="311700" y="719250"/>
            <a:ext cx="8520600" cy="4291800"/>
          </a:xfrm>
          <a:prstGeom prst="rect">
            <a:avLst/>
          </a:prstGeom>
        </p:spPr>
        <p:txBody>
          <a:bodyPr anchorCtr="0" anchor="t" bIns="91425" lIns="91425" spcFirstLastPara="1" rIns="91425" wrap="square" tIns="91425">
            <a:noAutofit/>
          </a:bodyPr>
          <a:lstStyle/>
          <a:p>
            <a:pPr indent="-361950" lvl="0" marL="457200" rtl="0" algn="l">
              <a:spcBef>
                <a:spcPts val="0"/>
              </a:spcBef>
              <a:spcAft>
                <a:spcPts val="0"/>
              </a:spcAft>
              <a:buSzPts val="2100"/>
              <a:buAutoNum type="arabicPeriod"/>
            </a:pPr>
            <a:r>
              <a:rPr lang="en" sz="2100"/>
              <a:t>Case Study 1: Prediction Central Neuropathic Pain</a:t>
            </a:r>
            <a:endParaRPr sz="2100"/>
          </a:p>
          <a:p>
            <a:pPr indent="-361950" lvl="0" marL="457200" rtl="0" algn="l">
              <a:spcBef>
                <a:spcPts val="1600"/>
              </a:spcBef>
              <a:spcAft>
                <a:spcPts val="0"/>
              </a:spcAft>
              <a:buSzPts val="2100"/>
              <a:buAutoNum type="arabicPeriod"/>
            </a:pPr>
            <a:r>
              <a:rPr lang="en" sz="2100"/>
              <a:t>What is Feature Engineering? </a:t>
            </a:r>
            <a:endParaRPr sz="2100"/>
          </a:p>
          <a:p>
            <a:pPr indent="0" lvl="0" marL="457200" rtl="0" algn="l">
              <a:spcBef>
                <a:spcPts val="0"/>
              </a:spcBef>
              <a:spcAft>
                <a:spcPts val="0"/>
              </a:spcAft>
              <a:buNone/>
            </a:pPr>
            <a:r>
              <a:rPr lang="en" sz="1100"/>
              <a:t>Transforming data to facilitate downstream machine learning tasks</a:t>
            </a:r>
            <a:endParaRPr sz="1100"/>
          </a:p>
          <a:p>
            <a:pPr indent="-361950" lvl="0" marL="457200" rtl="0" algn="l">
              <a:spcBef>
                <a:spcPts val="1600"/>
              </a:spcBef>
              <a:spcAft>
                <a:spcPts val="0"/>
              </a:spcAft>
              <a:buSzPts val="2100"/>
              <a:buAutoNum type="arabicPeriod"/>
            </a:pPr>
            <a:r>
              <a:rPr lang="en" sz="2100"/>
              <a:t>Feature Selection: Finding Relevant Subsets of Features</a:t>
            </a:r>
            <a:endParaRPr sz="2100"/>
          </a:p>
          <a:p>
            <a:pPr indent="-298450" lvl="1" marL="914400" rtl="0" algn="l">
              <a:spcBef>
                <a:spcPts val="0"/>
              </a:spcBef>
              <a:spcAft>
                <a:spcPts val="0"/>
              </a:spcAft>
              <a:buSzPts val="1100"/>
              <a:buAutoNum type="arabicPeriod"/>
            </a:pPr>
            <a:r>
              <a:rPr lang="en" sz="1100"/>
              <a:t>Filtering Methods (rank features, keep top k)</a:t>
            </a:r>
            <a:endParaRPr sz="1100"/>
          </a:p>
          <a:p>
            <a:pPr indent="-298450" lvl="1" marL="914400" rtl="0" algn="l">
              <a:spcBef>
                <a:spcPts val="0"/>
              </a:spcBef>
              <a:spcAft>
                <a:spcPts val="0"/>
              </a:spcAft>
              <a:buSzPts val="1100"/>
              <a:buAutoNum type="arabicPeriod"/>
            </a:pPr>
            <a:r>
              <a:rPr lang="en" sz="1100"/>
              <a:t>Wrapper Methods (greedy forward/  backward selection)</a:t>
            </a:r>
            <a:endParaRPr sz="1100"/>
          </a:p>
          <a:p>
            <a:pPr indent="-298450" lvl="1" marL="914400" rtl="0" algn="l">
              <a:spcBef>
                <a:spcPts val="0"/>
              </a:spcBef>
              <a:spcAft>
                <a:spcPts val="0"/>
              </a:spcAft>
              <a:buSzPts val="1100"/>
              <a:buAutoNum type="arabicPeriod"/>
            </a:pPr>
            <a:r>
              <a:rPr lang="en" sz="1100"/>
              <a:t>Embedding Methods (LASSO)</a:t>
            </a:r>
            <a:endParaRPr sz="1700"/>
          </a:p>
          <a:p>
            <a:pPr indent="-361950" lvl="0" marL="457200" rtl="0" algn="l">
              <a:spcBef>
                <a:spcPts val="1600"/>
              </a:spcBef>
              <a:spcAft>
                <a:spcPts val="0"/>
              </a:spcAft>
              <a:buSzPts val="2100"/>
              <a:buAutoNum type="arabicPeriod"/>
            </a:pPr>
            <a:r>
              <a:rPr lang="en" sz="2100"/>
              <a:t>Feature Extraction</a:t>
            </a:r>
            <a:endParaRPr sz="2100"/>
          </a:p>
          <a:p>
            <a:pPr indent="-298450" lvl="1" marL="914400" rtl="0" algn="l">
              <a:spcBef>
                <a:spcPts val="0"/>
              </a:spcBef>
              <a:spcAft>
                <a:spcPts val="0"/>
              </a:spcAft>
              <a:buSzPts val="1100"/>
              <a:buAutoNum type="arabicPeriod"/>
            </a:pPr>
            <a:r>
              <a:rPr lang="en" sz="1100"/>
              <a:t>Tabular Data Transformations (binarization, one-hot encoding)</a:t>
            </a:r>
            <a:endParaRPr sz="1100"/>
          </a:p>
          <a:p>
            <a:pPr indent="-298450" lvl="1" marL="914400" rtl="0" algn="l">
              <a:spcBef>
                <a:spcPts val="0"/>
              </a:spcBef>
              <a:spcAft>
                <a:spcPts val="0"/>
              </a:spcAft>
              <a:buSzPts val="1100"/>
              <a:buAutoNum type="arabicPeriod"/>
            </a:pPr>
            <a:r>
              <a:rPr lang="en" sz="1100"/>
              <a:t>Cropping (temporal sliding windows)</a:t>
            </a:r>
            <a:endParaRPr sz="1100"/>
          </a:p>
          <a:p>
            <a:pPr indent="-298450" lvl="1" marL="914400" rtl="0" algn="l">
              <a:spcBef>
                <a:spcPts val="0"/>
              </a:spcBef>
              <a:spcAft>
                <a:spcPts val="0"/>
              </a:spcAft>
              <a:buSzPts val="1100"/>
              <a:buAutoNum type="arabicPeriod"/>
            </a:pPr>
            <a:r>
              <a:rPr lang="en" sz="1100"/>
              <a:t>Aggregation (Empirical Cumulative Density, Bag-of-Words)</a:t>
            </a:r>
            <a:endParaRPr sz="1100"/>
          </a:p>
          <a:p>
            <a:pPr indent="-298450" lvl="1" marL="914400" rtl="0" algn="l">
              <a:spcBef>
                <a:spcPts val="0"/>
              </a:spcBef>
              <a:spcAft>
                <a:spcPts val="0"/>
              </a:spcAft>
              <a:buSzPts val="1100"/>
              <a:buAutoNum type="arabicPeriod"/>
            </a:pPr>
            <a:r>
              <a:rPr lang="en" sz="1100"/>
              <a:t>Normalization (e.g., standardisation, scaling)</a:t>
            </a:r>
            <a:endParaRPr sz="1100"/>
          </a:p>
          <a:p>
            <a:pPr indent="-298450" lvl="1" marL="914400" rtl="0" algn="l">
              <a:spcBef>
                <a:spcPts val="0"/>
              </a:spcBef>
              <a:spcAft>
                <a:spcPts val="1600"/>
              </a:spcAft>
              <a:buSzPts val="1100"/>
              <a:buAutoNum type="arabicPeriod"/>
            </a:pPr>
            <a:r>
              <a:rPr lang="en" sz="1100"/>
              <a:t>Projection (PCA)</a:t>
            </a:r>
            <a:endParaRPr sz="1100"/>
          </a:p>
        </p:txBody>
      </p:sp>
      <p:sp>
        <p:nvSpPr>
          <p:cNvPr id="1019" name="Google Shape;1019;p1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23"/>
          <p:cNvSpPr txBox="1"/>
          <p:nvPr>
            <p:ph type="title"/>
          </p:nvPr>
        </p:nvSpPr>
        <p:spPr>
          <a:xfrm>
            <a:off x="311700" y="1402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Frequency Spectrum</a:t>
            </a:r>
            <a:endParaRPr/>
          </a:p>
        </p:txBody>
      </p:sp>
      <p:sp>
        <p:nvSpPr>
          <p:cNvPr id="130" name="Google Shape;130;p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31" name="Google Shape;131;p23"/>
          <p:cNvPicPr preferRelativeResize="0"/>
          <p:nvPr/>
        </p:nvPicPr>
        <p:blipFill rotWithShape="1">
          <a:blip r:embed="rId3">
            <a:alphaModFix/>
          </a:blip>
          <a:srcRect b="1536" l="53181" r="0" t="0"/>
          <a:stretch/>
        </p:blipFill>
        <p:spPr>
          <a:xfrm>
            <a:off x="4837750" y="1308125"/>
            <a:ext cx="3994550" cy="3289250"/>
          </a:xfrm>
          <a:prstGeom prst="rect">
            <a:avLst/>
          </a:prstGeom>
          <a:noFill/>
          <a:ln>
            <a:noFill/>
          </a:ln>
        </p:spPr>
      </p:pic>
      <p:pic>
        <p:nvPicPr>
          <p:cNvPr id="132" name="Google Shape;132;p23"/>
          <p:cNvPicPr preferRelativeResize="0"/>
          <p:nvPr/>
        </p:nvPicPr>
        <p:blipFill rotWithShape="1">
          <a:blip r:embed="rId4">
            <a:alphaModFix/>
          </a:blip>
          <a:srcRect b="0" l="53431" r="1002" t="3213"/>
          <a:stretch/>
        </p:blipFill>
        <p:spPr>
          <a:xfrm>
            <a:off x="444769" y="1336025"/>
            <a:ext cx="3863877" cy="32334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24"/>
          <p:cNvSpPr txBox="1"/>
          <p:nvPr>
            <p:ph type="title"/>
          </p:nvPr>
        </p:nvSpPr>
        <p:spPr>
          <a:xfrm>
            <a:off x="311700" y="1402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Frequency Spectrum (2)</a:t>
            </a:r>
            <a:endParaRPr/>
          </a:p>
        </p:txBody>
      </p:sp>
      <p:sp>
        <p:nvSpPr>
          <p:cNvPr id="138" name="Google Shape;138;p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39" name="Google Shape;139;p24"/>
          <p:cNvPicPr preferRelativeResize="0"/>
          <p:nvPr/>
        </p:nvPicPr>
        <p:blipFill rotWithShape="1">
          <a:blip r:embed="rId3">
            <a:alphaModFix/>
          </a:blip>
          <a:srcRect b="0" l="969" r="53312" t="3213"/>
          <a:stretch/>
        </p:blipFill>
        <p:spPr>
          <a:xfrm>
            <a:off x="367849" y="1307725"/>
            <a:ext cx="3876599" cy="3233450"/>
          </a:xfrm>
          <a:prstGeom prst="rect">
            <a:avLst/>
          </a:prstGeom>
          <a:noFill/>
          <a:ln>
            <a:noFill/>
          </a:ln>
        </p:spPr>
      </p:pic>
      <p:pic>
        <p:nvPicPr>
          <p:cNvPr id="140" name="Google Shape;140;p24"/>
          <p:cNvPicPr preferRelativeResize="0"/>
          <p:nvPr/>
        </p:nvPicPr>
        <p:blipFill rotWithShape="1">
          <a:blip r:embed="rId4">
            <a:alphaModFix/>
          </a:blip>
          <a:srcRect b="1536" l="399" r="53195" t="0"/>
          <a:stretch/>
        </p:blipFill>
        <p:spPr>
          <a:xfrm>
            <a:off x="4737225" y="1279825"/>
            <a:ext cx="3959348" cy="32892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25"/>
          <p:cNvSpPr txBox="1"/>
          <p:nvPr>
            <p:ph type="title"/>
          </p:nvPr>
        </p:nvSpPr>
        <p:spPr>
          <a:xfrm>
            <a:off x="311700" y="1402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Frequency Band Power</a:t>
            </a:r>
            <a:endParaRPr/>
          </a:p>
        </p:txBody>
      </p:sp>
      <p:sp>
        <p:nvSpPr>
          <p:cNvPr id="146" name="Google Shape;146;p2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47" name="Google Shape;147;p25"/>
          <p:cNvPicPr preferRelativeResize="0"/>
          <p:nvPr/>
        </p:nvPicPr>
        <p:blipFill rotWithShape="1">
          <a:blip r:embed="rId3">
            <a:alphaModFix/>
          </a:blip>
          <a:srcRect b="0" l="970" r="999" t="3213"/>
          <a:stretch/>
        </p:blipFill>
        <p:spPr>
          <a:xfrm>
            <a:off x="367838" y="1307725"/>
            <a:ext cx="8312427" cy="3233450"/>
          </a:xfrm>
          <a:prstGeom prst="rect">
            <a:avLst/>
          </a:prstGeom>
          <a:noFill/>
          <a:ln>
            <a:noFill/>
          </a:ln>
        </p:spPr>
      </p:pic>
      <p:cxnSp>
        <p:nvCxnSpPr>
          <p:cNvPr id="148" name="Google Shape;148;p25"/>
          <p:cNvCxnSpPr/>
          <p:nvPr/>
        </p:nvCxnSpPr>
        <p:spPr>
          <a:xfrm rot="10800000">
            <a:off x="1133475" y="1477575"/>
            <a:ext cx="0" cy="3329700"/>
          </a:xfrm>
          <a:prstGeom prst="straightConnector1">
            <a:avLst/>
          </a:prstGeom>
          <a:noFill/>
          <a:ln cap="flat" cmpd="sng" w="9525">
            <a:solidFill>
              <a:srgbClr val="B7B7B7"/>
            </a:solidFill>
            <a:prstDash val="solid"/>
            <a:round/>
            <a:headEnd len="med" w="med" type="none"/>
            <a:tailEnd len="med" w="med" type="none"/>
          </a:ln>
        </p:spPr>
      </p:cxnSp>
      <p:cxnSp>
        <p:nvCxnSpPr>
          <p:cNvPr id="149" name="Google Shape;149;p25"/>
          <p:cNvCxnSpPr/>
          <p:nvPr/>
        </p:nvCxnSpPr>
        <p:spPr>
          <a:xfrm rot="10800000">
            <a:off x="1601100" y="1477575"/>
            <a:ext cx="0" cy="3329700"/>
          </a:xfrm>
          <a:prstGeom prst="straightConnector1">
            <a:avLst/>
          </a:prstGeom>
          <a:noFill/>
          <a:ln cap="flat" cmpd="sng" w="9525">
            <a:solidFill>
              <a:srgbClr val="B7B7B7"/>
            </a:solidFill>
            <a:prstDash val="solid"/>
            <a:round/>
            <a:headEnd len="med" w="med" type="none"/>
            <a:tailEnd len="med" w="med" type="none"/>
          </a:ln>
        </p:spPr>
      </p:cxnSp>
      <p:cxnSp>
        <p:nvCxnSpPr>
          <p:cNvPr id="150" name="Google Shape;150;p25"/>
          <p:cNvCxnSpPr/>
          <p:nvPr/>
        </p:nvCxnSpPr>
        <p:spPr>
          <a:xfrm rot="10800000">
            <a:off x="2022350" y="1479675"/>
            <a:ext cx="0" cy="3328200"/>
          </a:xfrm>
          <a:prstGeom prst="straightConnector1">
            <a:avLst/>
          </a:prstGeom>
          <a:noFill/>
          <a:ln cap="flat" cmpd="sng" w="9525">
            <a:solidFill>
              <a:srgbClr val="B7B7B7"/>
            </a:solidFill>
            <a:prstDash val="solid"/>
            <a:round/>
            <a:headEnd len="med" w="med" type="none"/>
            <a:tailEnd len="med" w="med" type="none"/>
          </a:ln>
        </p:spPr>
      </p:cxnSp>
      <p:cxnSp>
        <p:nvCxnSpPr>
          <p:cNvPr id="151" name="Google Shape;151;p25"/>
          <p:cNvCxnSpPr/>
          <p:nvPr/>
        </p:nvCxnSpPr>
        <p:spPr>
          <a:xfrm rot="10800000">
            <a:off x="4175500" y="1477575"/>
            <a:ext cx="0" cy="3329700"/>
          </a:xfrm>
          <a:prstGeom prst="straightConnector1">
            <a:avLst/>
          </a:prstGeom>
          <a:noFill/>
          <a:ln cap="flat" cmpd="sng" w="9525">
            <a:solidFill>
              <a:srgbClr val="B7B7B7"/>
            </a:solidFill>
            <a:prstDash val="solid"/>
            <a:round/>
            <a:headEnd len="med" w="med" type="none"/>
            <a:tailEnd len="med" w="med" type="none"/>
          </a:ln>
        </p:spPr>
      </p:cxnSp>
      <p:sp>
        <p:nvSpPr>
          <p:cNvPr id="152" name="Google Shape;152;p25"/>
          <p:cNvSpPr txBox="1"/>
          <p:nvPr/>
        </p:nvSpPr>
        <p:spPr>
          <a:xfrm>
            <a:off x="1133475" y="4460175"/>
            <a:ext cx="366000" cy="25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𝜃</a:t>
            </a:r>
            <a:endParaRPr/>
          </a:p>
        </p:txBody>
      </p:sp>
      <p:sp>
        <p:nvSpPr>
          <p:cNvPr id="153" name="Google Shape;153;p25"/>
          <p:cNvSpPr txBox="1"/>
          <p:nvPr/>
        </p:nvSpPr>
        <p:spPr>
          <a:xfrm>
            <a:off x="1408100" y="4453675"/>
            <a:ext cx="815100" cy="26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𝛼</a:t>
            </a:r>
            <a:endParaRPr sz="1000"/>
          </a:p>
        </p:txBody>
      </p:sp>
      <p:sp>
        <p:nvSpPr>
          <p:cNvPr id="154" name="Google Shape;154;p25"/>
          <p:cNvSpPr txBox="1"/>
          <p:nvPr/>
        </p:nvSpPr>
        <p:spPr>
          <a:xfrm>
            <a:off x="2022350" y="4460175"/>
            <a:ext cx="2153100" cy="299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𝛽</a:t>
            </a:r>
            <a:r>
              <a:rPr lang="en" sz="1000"/>
              <a:t>-band</a:t>
            </a:r>
            <a:endParaRPr sz="10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Case Study 1:</a:t>
            </a:r>
            <a:r>
              <a:rPr lang="en"/>
              <a:t> Bandpower by Electrode Position</a:t>
            </a:r>
            <a:endParaRPr/>
          </a:p>
        </p:txBody>
      </p:sp>
      <p:sp>
        <p:nvSpPr>
          <p:cNvPr id="160" name="Google Shape;160;p2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61" name="Google Shape;161;p26"/>
          <p:cNvPicPr preferRelativeResize="0"/>
          <p:nvPr/>
        </p:nvPicPr>
        <p:blipFill rotWithShape="1">
          <a:blip r:embed="rId3">
            <a:alphaModFix/>
          </a:blip>
          <a:srcRect b="0" l="14310" r="0" t="0"/>
          <a:stretch/>
        </p:blipFill>
        <p:spPr>
          <a:xfrm>
            <a:off x="1705950" y="1465950"/>
            <a:ext cx="5732100" cy="3303900"/>
          </a:xfrm>
          <a:prstGeom prst="rect">
            <a:avLst/>
          </a:prstGeom>
          <a:noFill/>
          <a:ln>
            <a:noFill/>
          </a:ln>
        </p:spPr>
      </p:pic>
      <p:sp>
        <p:nvSpPr>
          <p:cNvPr id="162" name="Google Shape;162;p26"/>
          <p:cNvSpPr txBox="1"/>
          <p:nvPr/>
        </p:nvSpPr>
        <p:spPr>
          <a:xfrm>
            <a:off x="1705950" y="1054000"/>
            <a:ext cx="1758000" cy="31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Theta</a:t>
            </a:r>
            <a:endParaRPr/>
          </a:p>
        </p:txBody>
      </p:sp>
      <p:sp>
        <p:nvSpPr>
          <p:cNvPr id="163" name="Google Shape;163;p26"/>
          <p:cNvSpPr txBox="1"/>
          <p:nvPr/>
        </p:nvSpPr>
        <p:spPr>
          <a:xfrm>
            <a:off x="3850550" y="1054000"/>
            <a:ext cx="1758000" cy="31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Alpha</a:t>
            </a:r>
            <a:endParaRPr/>
          </a:p>
        </p:txBody>
      </p:sp>
      <p:sp>
        <p:nvSpPr>
          <p:cNvPr id="164" name="Google Shape;164;p26"/>
          <p:cNvSpPr txBox="1"/>
          <p:nvPr/>
        </p:nvSpPr>
        <p:spPr>
          <a:xfrm>
            <a:off x="5680050" y="1054000"/>
            <a:ext cx="1758000" cy="31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Beta</a:t>
            </a:r>
            <a:endParaRPr/>
          </a:p>
        </p:txBody>
      </p:sp>
      <p:sp>
        <p:nvSpPr>
          <p:cNvPr id="165" name="Google Shape;165;p26"/>
          <p:cNvSpPr txBox="1"/>
          <p:nvPr/>
        </p:nvSpPr>
        <p:spPr>
          <a:xfrm>
            <a:off x="941900" y="2091025"/>
            <a:ext cx="5487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PNP</a:t>
            </a:r>
            <a:endParaRPr/>
          </a:p>
        </p:txBody>
      </p:sp>
      <p:sp>
        <p:nvSpPr>
          <p:cNvPr id="166" name="Google Shape;166;p26"/>
          <p:cNvSpPr txBox="1"/>
          <p:nvPr/>
        </p:nvSpPr>
        <p:spPr>
          <a:xfrm>
            <a:off x="941900" y="3751150"/>
            <a:ext cx="5487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PDP</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2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Case Study 1:</a:t>
            </a:r>
            <a:r>
              <a:rPr lang="en"/>
              <a:t> Task</a:t>
            </a:r>
            <a:endParaRPr/>
          </a:p>
        </p:txBody>
      </p:sp>
      <p:sp>
        <p:nvSpPr>
          <p:cNvPr id="172" name="Google Shape;172;p2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73" name="Google Shape;173;p2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Your task is to devise a feature engineering strategy.</a:t>
            </a:r>
            <a:endParaRPr sz="1400"/>
          </a:p>
          <a:p>
            <a:pPr indent="0" lvl="0" marL="0" rtl="0" algn="l">
              <a:spcBef>
                <a:spcPts val="1600"/>
              </a:spcBef>
              <a:spcAft>
                <a:spcPts val="0"/>
              </a:spcAft>
              <a:buNone/>
            </a:pPr>
            <a:r>
              <a:rPr b="1" lang="en" sz="1400"/>
              <a:t>Data</a:t>
            </a:r>
            <a:endParaRPr b="1" sz="1400"/>
          </a:p>
          <a:p>
            <a:pPr indent="-317500" lvl="0" marL="457200" rtl="0" algn="l">
              <a:spcBef>
                <a:spcPts val="0"/>
              </a:spcBef>
              <a:spcAft>
                <a:spcPts val="0"/>
              </a:spcAft>
              <a:buSzPts val="1400"/>
              <a:buChar char="●"/>
            </a:pPr>
            <a:r>
              <a:rPr lang="en" sz="1400"/>
              <a:t>p</a:t>
            </a:r>
            <a:r>
              <a:rPr lang="en" sz="1400"/>
              <a:t>reprocessing already applied</a:t>
            </a:r>
            <a:endParaRPr sz="1400"/>
          </a:p>
          <a:p>
            <a:pPr indent="-317500" lvl="1" marL="914400" rtl="0" algn="l">
              <a:spcBef>
                <a:spcPts val="0"/>
              </a:spcBef>
              <a:spcAft>
                <a:spcPts val="0"/>
              </a:spcAft>
              <a:buSzPts val="1400"/>
              <a:buChar char="○"/>
            </a:pPr>
            <a:r>
              <a:rPr lang="en"/>
              <a:t>signal denoising and normalization</a:t>
            </a:r>
            <a:endParaRPr/>
          </a:p>
          <a:p>
            <a:pPr indent="-317500" lvl="1" marL="914400" rtl="0" algn="l">
              <a:spcBef>
                <a:spcPts val="0"/>
              </a:spcBef>
              <a:spcAft>
                <a:spcPts val="0"/>
              </a:spcAft>
              <a:buSzPts val="1400"/>
              <a:buChar char="○"/>
            </a:pPr>
            <a:r>
              <a:rPr lang="en"/>
              <a:t>temporal segmentation</a:t>
            </a:r>
            <a:endParaRPr/>
          </a:p>
          <a:p>
            <a:pPr indent="-317500" lvl="1" marL="914400" rtl="0" algn="l">
              <a:spcBef>
                <a:spcPts val="0"/>
              </a:spcBef>
              <a:spcAft>
                <a:spcPts val="0"/>
              </a:spcAft>
              <a:buSzPts val="1400"/>
              <a:buChar char="○"/>
            </a:pPr>
            <a:r>
              <a:rPr lang="en"/>
              <a:t>frequency band power estimation</a:t>
            </a:r>
            <a:endParaRPr/>
          </a:p>
          <a:p>
            <a:pPr indent="-311150" lvl="0" marL="457200" rtl="0" algn="l">
              <a:spcBef>
                <a:spcPts val="0"/>
              </a:spcBef>
              <a:spcAft>
                <a:spcPts val="0"/>
              </a:spcAft>
              <a:buSzPts val="1300"/>
              <a:buChar char="●"/>
            </a:pPr>
            <a:r>
              <a:rPr lang="en" sz="1300"/>
              <a:t>180 rows (18 subjects x 10 repetitions) x 432 columns (9 features x 48 electrodes)</a:t>
            </a:r>
            <a:endParaRPr sz="1300"/>
          </a:p>
          <a:p>
            <a:pPr indent="0" lvl="0" marL="0" rtl="0" algn="l">
              <a:spcBef>
                <a:spcPts val="1600"/>
              </a:spcBef>
              <a:spcAft>
                <a:spcPts val="0"/>
              </a:spcAft>
              <a:buNone/>
            </a:pPr>
            <a:r>
              <a:rPr b="1" lang="en" sz="1400"/>
              <a:t>Objective Measure</a:t>
            </a:r>
            <a:endParaRPr b="1" sz="1400"/>
          </a:p>
          <a:p>
            <a:pPr indent="0" lvl="0" marL="0" rtl="0" algn="l">
              <a:spcBef>
                <a:spcPts val="0"/>
              </a:spcBef>
              <a:spcAft>
                <a:spcPts val="0"/>
              </a:spcAft>
              <a:buNone/>
            </a:pPr>
            <a:r>
              <a:rPr lang="en" sz="1400"/>
              <a:t>Leave one subject out cross-validation accuracy, sensitivity and specificity</a:t>
            </a:r>
            <a:endParaRPr sz="1400"/>
          </a:p>
          <a:p>
            <a:pPr indent="0" lvl="0" marL="0" rtl="0" algn="l">
              <a:spcBef>
                <a:spcPts val="1600"/>
              </a:spcBef>
              <a:spcAft>
                <a:spcPts val="0"/>
              </a:spcAft>
              <a:buNone/>
            </a:pPr>
            <a:r>
              <a:rPr b="1" lang="en" sz="1400"/>
              <a:t>Report</a:t>
            </a:r>
            <a:endParaRPr b="1" sz="1400"/>
          </a:p>
          <a:p>
            <a:pPr indent="0" lvl="0" marL="0" rtl="0" algn="l">
              <a:spcBef>
                <a:spcPts val="0"/>
              </a:spcBef>
              <a:spcAft>
                <a:spcPts val="1600"/>
              </a:spcAft>
              <a:buNone/>
            </a:pPr>
            <a:r>
              <a:rPr lang="en" sz="1400"/>
              <a:t>Describe feature engineering strategy and give evidence for why your strategy is better than others.</a:t>
            </a:r>
            <a:endParaRPr sz="14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28"/>
          <p:cNvSpPr txBox="1"/>
          <p:nvPr>
            <p:ph type="title"/>
          </p:nvPr>
        </p:nvSpPr>
        <p:spPr>
          <a:xfrm>
            <a:off x="311700" y="123025"/>
            <a:ext cx="8520600" cy="53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Overview</a:t>
            </a:r>
            <a:endParaRPr/>
          </a:p>
        </p:txBody>
      </p:sp>
      <p:sp>
        <p:nvSpPr>
          <p:cNvPr id="179" name="Google Shape;179;p28"/>
          <p:cNvSpPr txBox="1"/>
          <p:nvPr>
            <p:ph idx="1" type="body"/>
          </p:nvPr>
        </p:nvSpPr>
        <p:spPr>
          <a:xfrm>
            <a:off x="311700" y="719250"/>
            <a:ext cx="8520600" cy="4291800"/>
          </a:xfrm>
          <a:prstGeom prst="rect">
            <a:avLst/>
          </a:prstGeom>
        </p:spPr>
        <p:txBody>
          <a:bodyPr anchorCtr="0" anchor="t" bIns="91425" lIns="91425" spcFirstLastPara="1" rIns="91425" wrap="square" tIns="91425">
            <a:noAutofit/>
          </a:bodyPr>
          <a:lstStyle/>
          <a:p>
            <a:pPr indent="-361950" lvl="0" marL="457200" rtl="0" algn="l">
              <a:spcBef>
                <a:spcPts val="0"/>
              </a:spcBef>
              <a:spcAft>
                <a:spcPts val="0"/>
              </a:spcAft>
              <a:buSzPts val="2100"/>
              <a:buAutoNum type="arabicPeriod"/>
            </a:pPr>
            <a:r>
              <a:rPr lang="en" sz="2100"/>
              <a:t>Case Study 1</a:t>
            </a:r>
            <a:endParaRPr sz="2100"/>
          </a:p>
          <a:p>
            <a:pPr indent="-361950" lvl="0" marL="457200" rtl="0" algn="l">
              <a:spcBef>
                <a:spcPts val="1600"/>
              </a:spcBef>
              <a:spcAft>
                <a:spcPts val="0"/>
              </a:spcAft>
              <a:buClr>
                <a:srgbClr val="FF0000"/>
              </a:buClr>
              <a:buSzPts val="2100"/>
              <a:buAutoNum type="arabicPeriod"/>
            </a:pPr>
            <a:r>
              <a:rPr lang="en" sz="2100">
                <a:solidFill>
                  <a:srgbClr val="FF0000"/>
                </a:solidFill>
              </a:rPr>
              <a:t>What is Feature Engineering?</a:t>
            </a:r>
            <a:endParaRPr sz="2100">
              <a:solidFill>
                <a:srgbClr val="FF0000"/>
              </a:solidFill>
            </a:endParaRPr>
          </a:p>
          <a:p>
            <a:pPr indent="-361950" lvl="0" marL="457200" rtl="0" algn="l">
              <a:spcBef>
                <a:spcPts val="1600"/>
              </a:spcBef>
              <a:spcAft>
                <a:spcPts val="0"/>
              </a:spcAft>
              <a:buSzPts val="2100"/>
              <a:buAutoNum type="arabicPeriod"/>
            </a:pPr>
            <a:r>
              <a:rPr lang="en" sz="2100"/>
              <a:t>Feature Selection</a:t>
            </a:r>
            <a:endParaRPr sz="2100"/>
          </a:p>
          <a:p>
            <a:pPr indent="-323850" lvl="1" marL="914400" rtl="0" algn="l">
              <a:spcBef>
                <a:spcPts val="1000"/>
              </a:spcBef>
              <a:spcAft>
                <a:spcPts val="0"/>
              </a:spcAft>
              <a:buSzPts val="1500"/>
              <a:buAutoNum type="arabicPeriod"/>
            </a:pPr>
            <a:r>
              <a:rPr lang="en" sz="1500"/>
              <a:t>Filtering Methods</a:t>
            </a:r>
            <a:endParaRPr sz="1500"/>
          </a:p>
          <a:p>
            <a:pPr indent="-323850" lvl="1" marL="914400" rtl="0" algn="l">
              <a:spcBef>
                <a:spcPts val="0"/>
              </a:spcBef>
              <a:spcAft>
                <a:spcPts val="0"/>
              </a:spcAft>
              <a:buSzPts val="1500"/>
              <a:buAutoNum type="arabicPeriod"/>
            </a:pPr>
            <a:r>
              <a:rPr lang="en" sz="1500"/>
              <a:t>Wrapper Methods</a:t>
            </a:r>
            <a:endParaRPr sz="1500"/>
          </a:p>
          <a:p>
            <a:pPr indent="-323850" lvl="1" marL="914400" rtl="0" algn="l">
              <a:spcBef>
                <a:spcPts val="0"/>
              </a:spcBef>
              <a:spcAft>
                <a:spcPts val="0"/>
              </a:spcAft>
              <a:buSzPts val="1500"/>
              <a:buAutoNum type="arabicPeriod"/>
            </a:pPr>
            <a:r>
              <a:rPr lang="en" sz="1500"/>
              <a:t>Embedding Methods</a:t>
            </a:r>
            <a:endParaRPr sz="2100"/>
          </a:p>
          <a:p>
            <a:pPr indent="-361950" lvl="0" marL="457200" rtl="0" algn="l">
              <a:spcBef>
                <a:spcPts val="1600"/>
              </a:spcBef>
              <a:spcAft>
                <a:spcPts val="0"/>
              </a:spcAft>
              <a:buSzPts val="2100"/>
              <a:buAutoNum type="arabicPeriod"/>
            </a:pPr>
            <a:r>
              <a:rPr lang="en" sz="2100"/>
              <a:t>Feature Extraction</a:t>
            </a:r>
            <a:endParaRPr sz="1500"/>
          </a:p>
        </p:txBody>
      </p:sp>
      <p:sp>
        <p:nvSpPr>
          <p:cNvPr id="180" name="Google Shape;180;p2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2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What is Feature Engineering?</a:t>
            </a:r>
            <a:endParaRPr/>
          </a:p>
        </p:txBody>
      </p:sp>
      <p:grpSp>
        <p:nvGrpSpPr>
          <p:cNvPr id="186" name="Google Shape;186;p29"/>
          <p:cNvGrpSpPr/>
          <p:nvPr/>
        </p:nvGrpSpPr>
        <p:grpSpPr>
          <a:xfrm>
            <a:off x="431350" y="1237988"/>
            <a:ext cx="8281290" cy="3841788"/>
            <a:chOff x="431350" y="1237988"/>
            <a:chExt cx="8281290" cy="3841788"/>
          </a:xfrm>
        </p:grpSpPr>
        <p:pic>
          <p:nvPicPr>
            <p:cNvPr id="187" name="Google Shape;187;p29"/>
            <p:cNvPicPr preferRelativeResize="0"/>
            <p:nvPr/>
          </p:nvPicPr>
          <p:blipFill>
            <a:blip r:embed="rId3">
              <a:alphaModFix/>
            </a:blip>
            <a:stretch>
              <a:fillRect/>
            </a:stretch>
          </p:blipFill>
          <p:spPr>
            <a:xfrm>
              <a:off x="431350" y="1237988"/>
              <a:ext cx="8281290" cy="3252417"/>
            </a:xfrm>
            <a:prstGeom prst="rect">
              <a:avLst/>
            </a:prstGeom>
            <a:noFill/>
            <a:ln>
              <a:noFill/>
            </a:ln>
          </p:spPr>
        </p:pic>
        <p:sp>
          <p:nvSpPr>
            <p:cNvPr id="188" name="Google Shape;188;p29"/>
            <p:cNvSpPr txBox="1"/>
            <p:nvPr/>
          </p:nvSpPr>
          <p:spPr>
            <a:xfrm>
              <a:off x="431350" y="4414975"/>
              <a:ext cx="8281200" cy="66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rgbClr val="999999"/>
                  </a:solidFill>
                </a:rPr>
                <a:t>Source: </a:t>
              </a:r>
              <a:r>
                <a:rPr lang="en" sz="700">
                  <a:solidFill>
                    <a:srgbClr val="999999"/>
                  </a:solidFill>
                </a:rPr>
                <a:t>Garrett Grolemund and Hadley Wickham, </a:t>
              </a:r>
              <a:r>
                <a:rPr i="1" lang="en" sz="700">
                  <a:solidFill>
                    <a:srgbClr val="999999"/>
                  </a:solidFill>
                </a:rPr>
                <a:t>R for Data Science,</a:t>
              </a:r>
              <a:r>
                <a:rPr b="1" i="1" lang="en" sz="700">
                  <a:solidFill>
                    <a:srgbClr val="999999"/>
                  </a:solidFill>
                </a:rPr>
                <a:t> </a:t>
              </a:r>
              <a:r>
                <a:rPr lang="en" sz="700" u="sng">
                  <a:solidFill>
                    <a:srgbClr val="999999"/>
                  </a:solidFill>
                  <a:hlinkClick r:id="rId4">
                    <a:extLst>
                      <a:ext uri="{A12FA001-AC4F-418D-AE19-62706E023703}">
                        <ahyp:hlinkClr val="tx"/>
                      </a:ext>
                    </a:extLst>
                  </a:hlinkClick>
                </a:rPr>
                <a:t>https://r4ds.had.co.nz/</a:t>
              </a:r>
              <a:endParaRPr sz="700">
                <a:solidFill>
                  <a:srgbClr val="999999"/>
                </a:solidFill>
              </a:endParaRPr>
            </a:p>
            <a:p>
              <a:pPr indent="0" lvl="0" marL="0" rtl="0" algn="l">
                <a:spcBef>
                  <a:spcPts val="0"/>
                </a:spcBef>
                <a:spcAft>
                  <a:spcPts val="0"/>
                </a:spcAft>
                <a:buNone/>
              </a:pPr>
              <a:r>
                <a:t/>
              </a:r>
              <a:endParaRPr sz="700">
                <a:solidFill>
                  <a:srgbClr val="999999"/>
                </a:solidFill>
              </a:endParaRPr>
            </a:p>
            <a:p>
              <a:pPr indent="0" lvl="0" marL="0" rtl="0" algn="l">
                <a:spcBef>
                  <a:spcPts val="0"/>
                </a:spcBef>
                <a:spcAft>
                  <a:spcPts val="0"/>
                </a:spcAft>
                <a:buNone/>
              </a:pPr>
              <a:r>
                <a:rPr lang="en" sz="700">
                  <a:solidFill>
                    <a:srgbClr val="999999"/>
                  </a:solidFill>
                </a:rPr>
                <a:t>[1] </a:t>
              </a:r>
              <a:r>
                <a:rPr lang="en" sz="700">
                  <a:solidFill>
                    <a:srgbClr val="999999"/>
                  </a:solidFill>
                  <a:uFill>
                    <a:noFill/>
                  </a:uFill>
                  <a:hlinkClick r:id="rId5">
                    <a:extLst>
                      <a:ext uri="{A12FA001-AC4F-418D-AE19-62706E023703}">
                        <ahyp:hlinkClr val="tx"/>
                      </a:ext>
                    </a:extLst>
                  </a:hlinkClick>
                </a:rPr>
                <a:t>https://vita.had.co.nz/papers/tidy-data.html</a:t>
              </a:r>
              <a:endParaRPr sz="700">
                <a:solidFill>
                  <a:srgbClr val="999999"/>
                </a:solidFill>
              </a:endParaRPr>
            </a:p>
          </p:txBody>
        </p:sp>
      </p:grpSp>
      <p:sp>
        <p:nvSpPr>
          <p:cNvPr id="189" name="Google Shape;189;p29"/>
          <p:cNvSpPr/>
          <p:nvPr/>
        </p:nvSpPr>
        <p:spPr>
          <a:xfrm>
            <a:off x="2233575" y="2634625"/>
            <a:ext cx="1568700" cy="380700"/>
          </a:xfrm>
          <a:prstGeom prst="roundRect">
            <a:avLst>
              <a:gd fmla="val 16667" name="adj"/>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2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91" name="Google Shape;191;p29"/>
          <p:cNvSpPr txBox="1"/>
          <p:nvPr/>
        </p:nvSpPr>
        <p:spPr>
          <a:xfrm>
            <a:off x="1187100" y="2786125"/>
            <a:ext cx="966600" cy="22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[1]</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95" name="Shape 195"/>
        <p:cNvGrpSpPr/>
        <p:nvPr/>
      </p:nvGrpSpPr>
      <p:grpSpPr>
        <a:xfrm>
          <a:off x="0" y="0"/>
          <a:ext cx="0" cy="0"/>
          <a:chOff x="0" y="0"/>
          <a:chExt cx="0" cy="0"/>
        </a:xfrm>
      </p:grpSpPr>
      <p:sp>
        <p:nvSpPr>
          <p:cNvPr id="196" name="Google Shape;196;p3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Feature Engineering?</a:t>
            </a:r>
            <a:endParaRPr/>
          </a:p>
        </p:txBody>
      </p:sp>
      <p:sp>
        <p:nvSpPr>
          <p:cNvPr id="197" name="Google Shape;197;p3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Feature engineering is the process of transforming raw data into something that better represents the learning problem to the predictive model, resulting in improved generalization to unseen data.</a:t>
            </a:r>
            <a:endParaRPr/>
          </a:p>
          <a:p>
            <a:pPr indent="0" lvl="0" marL="0" rtl="0" algn="l">
              <a:spcBef>
                <a:spcPts val="1600"/>
              </a:spcBef>
              <a:spcAft>
                <a:spcPts val="0"/>
              </a:spcAft>
              <a:buNone/>
            </a:pPr>
            <a:r>
              <a:t/>
            </a:r>
            <a:endParaRPr/>
          </a:p>
          <a:p>
            <a:pPr indent="0" lvl="0" marL="0" rtl="0" algn="l">
              <a:spcBef>
                <a:spcPts val="1600"/>
              </a:spcBef>
              <a:spcAft>
                <a:spcPts val="1600"/>
              </a:spcAft>
              <a:buNone/>
            </a:pPr>
            <a:r>
              <a:rPr lang="en"/>
              <a:t>“... some machine learning projects succeed and some fail. What makes the difference? Easily the most important factor is the features used.” [Pedro Domingos]</a:t>
            </a:r>
            <a:endParaRPr/>
          </a:p>
        </p:txBody>
      </p:sp>
      <p:sp>
        <p:nvSpPr>
          <p:cNvPr id="198" name="Google Shape;198;p3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02" name="Shape 202"/>
        <p:cNvGrpSpPr/>
        <p:nvPr/>
      </p:nvGrpSpPr>
      <p:grpSpPr>
        <a:xfrm>
          <a:off x="0" y="0"/>
          <a:ext cx="0" cy="0"/>
          <a:chOff x="0" y="0"/>
          <a:chExt cx="0" cy="0"/>
        </a:xfrm>
      </p:grpSpPr>
      <p:sp>
        <p:nvSpPr>
          <p:cNvPr id="203" name="Google Shape;203;p3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do we mean by features?</a:t>
            </a:r>
            <a:endParaRPr/>
          </a:p>
        </p:txBody>
      </p:sp>
      <p:sp>
        <p:nvSpPr>
          <p:cNvPr id="204" name="Google Shape;204;p31"/>
          <p:cNvSpPr txBox="1"/>
          <p:nvPr>
            <p:ph idx="1" type="body"/>
          </p:nvPr>
        </p:nvSpPr>
        <p:spPr>
          <a:xfrm>
            <a:off x="311700" y="1152475"/>
            <a:ext cx="8520600" cy="3562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feature is an individual measurable property or characteristic of a phenomenon being observed.</a:t>
            </a:r>
            <a:endParaRPr/>
          </a:p>
          <a:p>
            <a:pPr indent="0" lvl="0" marL="0" rtl="0" algn="l">
              <a:spcBef>
                <a:spcPts val="1600"/>
              </a:spcBef>
              <a:spcAft>
                <a:spcPts val="0"/>
              </a:spcAft>
              <a:buNone/>
            </a:pPr>
            <a:r>
              <a:t/>
            </a:r>
            <a:endParaRPr/>
          </a:p>
          <a:p>
            <a:pPr indent="0" lvl="0" marL="0" rtl="0" algn="l">
              <a:spcBef>
                <a:spcPts val="1600"/>
              </a:spcBef>
              <a:spcAft>
                <a:spcPts val="0"/>
              </a:spcAft>
              <a:buNone/>
            </a:pPr>
            <a:r>
              <a:rPr lang="en"/>
              <a:t>Training data			</a:t>
            </a:r>
            <a:r>
              <a:rPr lang="en">
                <a:solidFill>
                  <a:srgbClr val="000000"/>
                </a:solidFill>
              </a:rPr>
              <a:t>{(x</a:t>
            </a:r>
            <a:r>
              <a:rPr baseline="-25000" lang="en">
                <a:solidFill>
                  <a:srgbClr val="000000"/>
                </a:solidFill>
              </a:rPr>
              <a:t>i</a:t>
            </a:r>
            <a:r>
              <a:rPr lang="en">
                <a:solidFill>
                  <a:srgbClr val="000000"/>
                </a:solidFill>
              </a:rPr>
              <a:t>, y</a:t>
            </a:r>
            <a:r>
              <a:rPr baseline="-25000" lang="en">
                <a:solidFill>
                  <a:srgbClr val="000000"/>
                </a:solidFill>
              </a:rPr>
              <a:t>i</a:t>
            </a:r>
            <a:r>
              <a:rPr lang="en">
                <a:solidFill>
                  <a:srgbClr val="000000"/>
                </a:solidFill>
              </a:rPr>
              <a:t>)}</a:t>
            </a:r>
            <a:r>
              <a:rPr baseline="-25000" lang="en">
                <a:solidFill>
                  <a:srgbClr val="000000"/>
                </a:solidFill>
              </a:rPr>
              <a:t>N</a:t>
            </a:r>
            <a:endParaRPr>
              <a:solidFill>
                <a:srgbClr val="000000"/>
              </a:solidFill>
            </a:endParaRPr>
          </a:p>
          <a:p>
            <a:pPr indent="0" lvl="0" marL="0" rtl="0" algn="l">
              <a:spcBef>
                <a:spcPts val="1600"/>
              </a:spcBef>
              <a:spcAft>
                <a:spcPts val="0"/>
              </a:spcAft>
              <a:buNone/>
            </a:pPr>
            <a:r>
              <a:rPr lang="en"/>
              <a:t>Features 			</a:t>
            </a:r>
            <a:r>
              <a:rPr lang="en">
                <a:solidFill>
                  <a:schemeClr val="dk1"/>
                </a:solidFill>
              </a:rPr>
              <a:t>Φ(x</a:t>
            </a:r>
            <a:r>
              <a:rPr baseline="-25000" lang="en">
                <a:solidFill>
                  <a:schemeClr val="dk1"/>
                </a:solidFill>
              </a:rPr>
              <a:t>i</a:t>
            </a:r>
            <a:r>
              <a:rPr lang="en">
                <a:solidFill>
                  <a:schemeClr val="dk1"/>
                </a:solidFill>
              </a:rPr>
              <a:t>)</a:t>
            </a:r>
            <a:endParaRPr>
              <a:solidFill>
                <a:schemeClr val="dk1"/>
              </a:solidFill>
            </a:endParaRPr>
          </a:p>
          <a:p>
            <a:pPr indent="0" lvl="0" marL="0" rtl="0" algn="l">
              <a:spcBef>
                <a:spcPts val="1600"/>
              </a:spcBef>
              <a:spcAft>
                <a:spcPts val="0"/>
              </a:spcAft>
              <a:buClr>
                <a:schemeClr val="dk1"/>
              </a:buClr>
              <a:buSzPts val="1100"/>
              <a:buFont typeface="Arial"/>
              <a:buNone/>
            </a:pPr>
            <a:r>
              <a:rPr lang="en"/>
              <a:t>Model	 			</a:t>
            </a:r>
            <a:r>
              <a:rPr lang="en">
                <a:solidFill>
                  <a:schemeClr val="dk1"/>
                </a:solidFill>
              </a:rPr>
              <a:t>f( Φ(x</a:t>
            </a:r>
            <a:r>
              <a:rPr baseline="-25000" lang="en">
                <a:solidFill>
                  <a:schemeClr val="dk1"/>
                </a:solidFill>
              </a:rPr>
              <a:t>i</a:t>
            </a:r>
            <a:r>
              <a:rPr lang="en">
                <a:solidFill>
                  <a:schemeClr val="dk1"/>
                </a:solidFill>
              </a:rPr>
              <a:t>), θ)</a:t>
            </a:r>
            <a:endParaRPr>
              <a:solidFill>
                <a:schemeClr val="dk1"/>
              </a:solidFill>
            </a:endParaRPr>
          </a:p>
          <a:p>
            <a:pPr indent="0" lvl="0" marL="0" rtl="0" algn="l">
              <a:spcBef>
                <a:spcPts val="1600"/>
              </a:spcBef>
              <a:spcAft>
                <a:spcPts val="0"/>
              </a:spcAft>
              <a:buClr>
                <a:schemeClr val="dk1"/>
              </a:buClr>
              <a:buSzPts val="1100"/>
              <a:buFont typeface="Arial"/>
              <a:buNone/>
            </a:pPr>
            <a:r>
              <a:rPr lang="en"/>
              <a:t>Learning problem		</a:t>
            </a:r>
            <a:r>
              <a:rPr lang="en">
                <a:solidFill>
                  <a:schemeClr val="dk1"/>
                </a:solidFill>
              </a:rPr>
              <a:t>argmin</a:t>
            </a:r>
            <a:r>
              <a:rPr baseline="-25000" lang="en">
                <a:solidFill>
                  <a:schemeClr val="dk1"/>
                </a:solidFill>
              </a:rPr>
              <a:t>θ</a:t>
            </a:r>
            <a:r>
              <a:rPr lang="en">
                <a:solidFill>
                  <a:schemeClr val="dk1"/>
                </a:solidFill>
              </a:rPr>
              <a:t> L( y</a:t>
            </a:r>
            <a:r>
              <a:rPr baseline="-25000" lang="en">
                <a:solidFill>
                  <a:schemeClr val="dk1"/>
                </a:solidFill>
              </a:rPr>
              <a:t>i</a:t>
            </a:r>
            <a:r>
              <a:rPr lang="en">
                <a:solidFill>
                  <a:schemeClr val="dk1"/>
                </a:solidFill>
              </a:rPr>
              <a:t>, f( Φ(x</a:t>
            </a:r>
            <a:r>
              <a:rPr baseline="-25000" lang="en">
                <a:solidFill>
                  <a:schemeClr val="dk1"/>
                </a:solidFill>
              </a:rPr>
              <a:t>i</a:t>
            </a:r>
            <a:r>
              <a:rPr lang="en">
                <a:solidFill>
                  <a:schemeClr val="dk1"/>
                </a:solidFill>
              </a:rPr>
              <a:t>), θ) )</a:t>
            </a:r>
            <a:endParaRPr/>
          </a:p>
          <a:p>
            <a:pPr indent="0" lvl="0" marL="0" rtl="0" algn="l">
              <a:spcBef>
                <a:spcPts val="1600"/>
              </a:spcBef>
              <a:spcAft>
                <a:spcPts val="1600"/>
              </a:spcAft>
              <a:buNone/>
            </a:pPr>
            <a:r>
              <a:t/>
            </a:r>
            <a:endParaRPr/>
          </a:p>
        </p:txBody>
      </p:sp>
      <p:sp>
        <p:nvSpPr>
          <p:cNvPr id="205" name="Google Shape;205;p3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14"/>
          <p:cNvSpPr txBox="1"/>
          <p:nvPr>
            <p:ph type="title"/>
          </p:nvPr>
        </p:nvSpPr>
        <p:spPr>
          <a:xfrm>
            <a:off x="311700" y="123025"/>
            <a:ext cx="8520600" cy="53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Overview</a:t>
            </a:r>
            <a:endParaRPr/>
          </a:p>
        </p:txBody>
      </p:sp>
      <p:sp>
        <p:nvSpPr>
          <p:cNvPr id="66" name="Google Shape;66;p14"/>
          <p:cNvSpPr txBox="1"/>
          <p:nvPr>
            <p:ph idx="1" type="body"/>
          </p:nvPr>
        </p:nvSpPr>
        <p:spPr>
          <a:xfrm>
            <a:off x="311700" y="719250"/>
            <a:ext cx="8520600" cy="4291800"/>
          </a:xfrm>
          <a:prstGeom prst="rect">
            <a:avLst/>
          </a:prstGeom>
        </p:spPr>
        <p:txBody>
          <a:bodyPr anchorCtr="0" anchor="t" bIns="91425" lIns="91425" spcFirstLastPara="1" rIns="91425" wrap="square" tIns="91425">
            <a:noAutofit/>
          </a:bodyPr>
          <a:lstStyle/>
          <a:p>
            <a:pPr indent="-361950" lvl="0" marL="457200" rtl="0" algn="l">
              <a:spcBef>
                <a:spcPts val="0"/>
              </a:spcBef>
              <a:spcAft>
                <a:spcPts val="0"/>
              </a:spcAft>
              <a:buSzPts val="2100"/>
              <a:buAutoNum type="arabicPeriod"/>
            </a:pPr>
            <a:r>
              <a:rPr lang="en" sz="2100"/>
              <a:t>Case Study 1</a:t>
            </a:r>
            <a:endParaRPr sz="2100"/>
          </a:p>
          <a:p>
            <a:pPr indent="-361950" lvl="0" marL="457200" rtl="0" algn="l">
              <a:spcBef>
                <a:spcPts val="1600"/>
              </a:spcBef>
              <a:spcAft>
                <a:spcPts val="0"/>
              </a:spcAft>
              <a:buSzPts val="2100"/>
              <a:buAutoNum type="arabicPeriod"/>
            </a:pPr>
            <a:r>
              <a:rPr lang="en" sz="2100"/>
              <a:t>What is Feature Engineering?</a:t>
            </a:r>
            <a:endParaRPr sz="2100"/>
          </a:p>
          <a:p>
            <a:pPr indent="-361950" lvl="0" marL="457200" rtl="0" algn="l">
              <a:spcBef>
                <a:spcPts val="1600"/>
              </a:spcBef>
              <a:spcAft>
                <a:spcPts val="0"/>
              </a:spcAft>
              <a:buSzPts val="2100"/>
              <a:buAutoNum type="arabicPeriod"/>
            </a:pPr>
            <a:r>
              <a:rPr lang="en" sz="2100"/>
              <a:t>Feature Selection</a:t>
            </a:r>
            <a:endParaRPr sz="2100"/>
          </a:p>
          <a:p>
            <a:pPr indent="-323850" lvl="1" marL="914400" rtl="0" algn="l">
              <a:spcBef>
                <a:spcPts val="1000"/>
              </a:spcBef>
              <a:spcAft>
                <a:spcPts val="0"/>
              </a:spcAft>
              <a:buSzPts val="1500"/>
              <a:buAutoNum type="arabicPeriod"/>
            </a:pPr>
            <a:r>
              <a:rPr lang="en" sz="1500"/>
              <a:t>Filtering Methods</a:t>
            </a:r>
            <a:endParaRPr sz="1500"/>
          </a:p>
          <a:p>
            <a:pPr indent="-323850" lvl="1" marL="914400" rtl="0" algn="l">
              <a:spcBef>
                <a:spcPts val="0"/>
              </a:spcBef>
              <a:spcAft>
                <a:spcPts val="0"/>
              </a:spcAft>
              <a:buSzPts val="1500"/>
              <a:buAutoNum type="arabicPeriod"/>
            </a:pPr>
            <a:r>
              <a:rPr lang="en" sz="1500"/>
              <a:t>Wrapper Methods</a:t>
            </a:r>
            <a:endParaRPr sz="1500"/>
          </a:p>
          <a:p>
            <a:pPr indent="-323850" lvl="1" marL="914400" rtl="0" algn="l">
              <a:spcBef>
                <a:spcPts val="0"/>
              </a:spcBef>
              <a:spcAft>
                <a:spcPts val="0"/>
              </a:spcAft>
              <a:buSzPts val="1500"/>
              <a:buAutoNum type="arabicPeriod"/>
            </a:pPr>
            <a:r>
              <a:rPr lang="en" sz="1500"/>
              <a:t>Embedding Methods</a:t>
            </a:r>
            <a:endParaRPr sz="2100"/>
          </a:p>
          <a:p>
            <a:pPr indent="-361950" lvl="0" marL="457200" rtl="0" algn="l">
              <a:spcBef>
                <a:spcPts val="1600"/>
              </a:spcBef>
              <a:spcAft>
                <a:spcPts val="0"/>
              </a:spcAft>
              <a:buSzPts val="2100"/>
              <a:buAutoNum type="arabicPeriod"/>
            </a:pPr>
            <a:r>
              <a:rPr lang="en" sz="2100"/>
              <a:t>Feature Extraction</a:t>
            </a:r>
            <a:endParaRPr sz="1500"/>
          </a:p>
        </p:txBody>
      </p:sp>
      <p:sp>
        <p:nvSpPr>
          <p:cNvPr id="67" name="Google Shape;67;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3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Feature Engineering?</a:t>
            </a:r>
            <a:endParaRPr/>
          </a:p>
        </p:txBody>
      </p:sp>
      <p:sp>
        <p:nvSpPr>
          <p:cNvPr id="211" name="Google Shape;211;p3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sz="1400"/>
              <a:t>Encoding prior knowledge we have about the data domain and the problem</a:t>
            </a:r>
            <a:endParaRPr sz="1400"/>
          </a:p>
          <a:p>
            <a:pPr indent="-317500" lvl="0" marL="457200" rtl="0" algn="l">
              <a:spcBef>
                <a:spcPts val="0"/>
              </a:spcBef>
              <a:spcAft>
                <a:spcPts val="0"/>
              </a:spcAft>
              <a:buSzPts val="1400"/>
              <a:buChar char="●"/>
            </a:pPr>
            <a:r>
              <a:rPr lang="en" sz="1400"/>
              <a:t>Guiding questions</a:t>
            </a:r>
            <a:endParaRPr sz="1400"/>
          </a:p>
          <a:p>
            <a:pPr indent="-304800" lvl="1" marL="914400" rtl="0" algn="l">
              <a:spcBef>
                <a:spcPts val="0"/>
              </a:spcBef>
              <a:spcAft>
                <a:spcPts val="0"/>
              </a:spcAft>
              <a:buSzPts val="1200"/>
              <a:buChar char="○"/>
            </a:pPr>
            <a:r>
              <a:rPr lang="en" sz="1200"/>
              <a:t>Which information can be ignored?</a:t>
            </a:r>
            <a:endParaRPr sz="1200"/>
          </a:p>
          <a:p>
            <a:pPr indent="-304800" lvl="1" marL="914400" rtl="0" algn="l">
              <a:spcBef>
                <a:spcPts val="0"/>
              </a:spcBef>
              <a:spcAft>
                <a:spcPts val="0"/>
              </a:spcAft>
              <a:buSzPts val="1200"/>
              <a:buChar char="○"/>
            </a:pPr>
            <a:r>
              <a:rPr lang="en" sz="1200"/>
              <a:t>Which information should be retained?</a:t>
            </a:r>
            <a:endParaRPr sz="1200"/>
          </a:p>
          <a:p>
            <a:pPr indent="-304800" lvl="1" marL="914400" rtl="0" algn="l">
              <a:spcBef>
                <a:spcPts val="0"/>
              </a:spcBef>
              <a:spcAft>
                <a:spcPts val="0"/>
              </a:spcAft>
              <a:buSzPts val="1200"/>
              <a:buChar char="○"/>
            </a:pPr>
            <a:r>
              <a:rPr lang="en" sz="1200"/>
              <a:t>How should retained information be represented?</a:t>
            </a:r>
            <a:endParaRPr sz="1200"/>
          </a:p>
          <a:p>
            <a:pPr indent="-317500" lvl="0" marL="457200" rtl="0" algn="l">
              <a:spcBef>
                <a:spcPts val="1000"/>
              </a:spcBef>
              <a:spcAft>
                <a:spcPts val="0"/>
              </a:spcAft>
              <a:buSzPts val="1400"/>
              <a:buChar char="●"/>
            </a:pPr>
            <a:r>
              <a:rPr lang="en" sz="1400"/>
              <a:t>Answers to these questions depend on</a:t>
            </a:r>
            <a:endParaRPr sz="1400"/>
          </a:p>
          <a:p>
            <a:pPr indent="-304800" lvl="1" marL="914400" rtl="0" algn="l">
              <a:spcBef>
                <a:spcPts val="0"/>
              </a:spcBef>
              <a:spcAft>
                <a:spcPts val="0"/>
              </a:spcAft>
              <a:buSzPts val="1200"/>
              <a:buChar char="○"/>
            </a:pPr>
            <a:r>
              <a:rPr lang="en" sz="1200"/>
              <a:t>Data domain</a:t>
            </a:r>
            <a:endParaRPr sz="1200"/>
          </a:p>
          <a:p>
            <a:pPr indent="-304800" lvl="1" marL="914400" rtl="0" algn="l">
              <a:spcBef>
                <a:spcPts val="0"/>
              </a:spcBef>
              <a:spcAft>
                <a:spcPts val="0"/>
              </a:spcAft>
              <a:buSzPts val="1200"/>
              <a:buChar char="○"/>
            </a:pPr>
            <a:r>
              <a:rPr lang="en" sz="1200"/>
              <a:t>Problem to be solved</a:t>
            </a:r>
            <a:endParaRPr sz="1200"/>
          </a:p>
          <a:p>
            <a:pPr indent="-304800" lvl="1" marL="914400" rtl="0" algn="l">
              <a:spcBef>
                <a:spcPts val="0"/>
              </a:spcBef>
              <a:spcAft>
                <a:spcPts val="0"/>
              </a:spcAft>
              <a:buSzPts val="1200"/>
              <a:buChar char="○"/>
            </a:pPr>
            <a:r>
              <a:rPr lang="en" sz="1200"/>
              <a:t>Predictive model</a:t>
            </a:r>
            <a:endParaRPr sz="1200"/>
          </a:p>
          <a:p>
            <a:pPr indent="-317500" lvl="0" marL="457200" rtl="0" algn="l">
              <a:spcBef>
                <a:spcPts val="1000"/>
              </a:spcBef>
              <a:spcAft>
                <a:spcPts val="0"/>
              </a:spcAft>
              <a:buSzPts val="1400"/>
              <a:buChar char="●"/>
            </a:pPr>
            <a:r>
              <a:rPr lang="en" sz="1400"/>
              <a:t>Some </a:t>
            </a:r>
            <a:r>
              <a:rPr lang="en" sz="1400"/>
              <a:t>feature engineering methods are specific to the data and problem domains.</a:t>
            </a:r>
            <a:endParaRPr sz="1400"/>
          </a:p>
          <a:p>
            <a:pPr indent="0" lvl="0" marL="0" rtl="0" algn="l">
              <a:spcBef>
                <a:spcPts val="1000"/>
              </a:spcBef>
              <a:spcAft>
                <a:spcPts val="0"/>
              </a:spcAft>
              <a:buNone/>
            </a:pPr>
            <a:r>
              <a:t/>
            </a:r>
            <a:endParaRPr b="1" sz="1400"/>
          </a:p>
          <a:p>
            <a:pPr indent="0" lvl="0" marL="0" rtl="0" algn="l">
              <a:spcBef>
                <a:spcPts val="1000"/>
              </a:spcBef>
              <a:spcAft>
                <a:spcPts val="0"/>
              </a:spcAft>
              <a:buNone/>
            </a:pPr>
            <a:r>
              <a:rPr b="1" lang="en" sz="1400"/>
              <a:t>But t</a:t>
            </a:r>
            <a:r>
              <a:rPr b="1" lang="en" sz="1400"/>
              <a:t>here are common techniques!</a:t>
            </a:r>
            <a:endParaRPr b="1" sz="1400"/>
          </a:p>
          <a:p>
            <a:pPr indent="0" lvl="0" marL="0" rtl="0" algn="l">
              <a:spcBef>
                <a:spcPts val="1000"/>
              </a:spcBef>
              <a:spcAft>
                <a:spcPts val="1600"/>
              </a:spcAft>
              <a:buNone/>
            </a:pPr>
            <a:r>
              <a:t/>
            </a:r>
            <a:endParaRPr sz="1400"/>
          </a:p>
        </p:txBody>
      </p:sp>
      <p:sp>
        <p:nvSpPr>
          <p:cNvPr id="212" name="Google Shape;212;p3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3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Why don’t we just keep everything?</a:t>
            </a:r>
            <a:endParaRPr/>
          </a:p>
        </p:txBody>
      </p:sp>
      <p:sp>
        <p:nvSpPr>
          <p:cNvPr id="218" name="Google Shape;218;p3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High-dimensional spaces are challenging to work with.</a:t>
            </a:r>
            <a:endParaRPr sz="1400"/>
          </a:p>
          <a:p>
            <a:pPr indent="0" lvl="0" marL="0" rtl="0" algn="l">
              <a:spcBef>
                <a:spcPts val="1600"/>
              </a:spcBef>
              <a:spcAft>
                <a:spcPts val="0"/>
              </a:spcAft>
              <a:buNone/>
            </a:pPr>
            <a:r>
              <a:rPr i="1" lang="en" sz="1400"/>
              <a:t>Curse of Dimensionality</a:t>
            </a:r>
            <a:endParaRPr i="1" sz="1400"/>
          </a:p>
          <a:p>
            <a:pPr indent="-317500" lvl="0" marL="457200" rtl="0" algn="l">
              <a:spcBef>
                <a:spcPts val="1600"/>
              </a:spcBef>
              <a:spcAft>
                <a:spcPts val="0"/>
              </a:spcAft>
              <a:buSzPts val="1400"/>
              <a:buChar char="●"/>
            </a:pPr>
            <a:r>
              <a:rPr lang="en" sz="1400"/>
              <a:t>A fixed number of datapoints occupy a fraction of the space that decreases exponentially with the number of dimensions.</a:t>
            </a:r>
            <a:endParaRPr sz="1400"/>
          </a:p>
          <a:p>
            <a:pPr indent="-317500" lvl="0" marL="457200" rtl="0" algn="l">
              <a:spcBef>
                <a:spcPts val="1000"/>
              </a:spcBef>
              <a:spcAft>
                <a:spcPts val="0"/>
              </a:spcAft>
              <a:buSzPts val="1400"/>
              <a:buChar char="●"/>
            </a:pPr>
            <a:r>
              <a:rPr lang="en" sz="1400"/>
              <a:t>The portion of a volume near the surface increases in the number of dimensions.</a:t>
            </a:r>
            <a:endParaRPr sz="1400"/>
          </a:p>
          <a:p>
            <a:pPr indent="-317500" lvl="0" marL="457200" rtl="0" algn="l">
              <a:spcBef>
                <a:spcPts val="1000"/>
              </a:spcBef>
              <a:spcAft>
                <a:spcPts val="0"/>
              </a:spcAft>
              <a:buSzPts val="1400"/>
              <a:buChar char="●"/>
            </a:pPr>
            <a:r>
              <a:rPr lang="en" sz="1400"/>
              <a:t>Distances between points become increasingly indistinguishable</a:t>
            </a:r>
            <a:endParaRPr sz="1400"/>
          </a:p>
          <a:p>
            <a:pPr indent="0" lvl="0" marL="0" rtl="0" algn="l">
              <a:spcBef>
                <a:spcPts val="1000"/>
              </a:spcBef>
              <a:spcAft>
                <a:spcPts val="1000"/>
              </a:spcAft>
              <a:buNone/>
            </a:pPr>
            <a:r>
              <a:t/>
            </a:r>
            <a:endParaRPr sz="1400"/>
          </a:p>
        </p:txBody>
      </p:sp>
      <p:sp>
        <p:nvSpPr>
          <p:cNvPr id="219" name="Google Shape;219;p3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3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25" name="Google Shape;225;p34"/>
          <p:cNvPicPr preferRelativeResize="0"/>
          <p:nvPr/>
        </p:nvPicPr>
        <p:blipFill>
          <a:blip r:embed="rId3">
            <a:alphaModFix/>
          </a:blip>
          <a:stretch>
            <a:fillRect/>
          </a:stretch>
        </p:blipFill>
        <p:spPr>
          <a:xfrm>
            <a:off x="714375" y="0"/>
            <a:ext cx="7715250" cy="5143500"/>
          </a:xfrm>
          <a:prstGeom prst="rect">
            <a:avLst/>
          </a:prstGeom>
          <a:noFill/>
          <a:ln>
            <a:noFill/>
          </a:ln>
        </p:spPr>
      </p:pic>
      <p:sp>
        <p:nvSpPr>
          <p:cNvPr id="226" name="Google Shape;226;p34"/>
          <p:cNvSpPr txBox="1"/>
          <p:nvPr/>
        </p:nvSpPr>
        <p:spPr>
          <a:xfrm>
            <a:off x="4143450" y="4721000"/>
            <a:ext cx="857100" cy="33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distance</a:t>
            </a:r>
            <a:endParaRPr/>
          </a:p>
        </p:txBody>
      </p:sp>
      <p:sp>
        <p:nvSpPr>
          <p:cNvPr id="227" name="Google Shape;227;p34"/>
          <p:cNvSpPr txBox="1"/>
          <p:nvPr/>
        </p:nvSpPr>
        <p:spPr>
          <a:xfrm rot="-5400000">
            <a:off x="453675" y="2403900"/>
            <a:ext cx="857100" cy="33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density</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3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33" name="Google Shape;233;p35"/>
          <p:cNvPicPr preferRelativeResize="0"/>
          <p:nvPr/>
        </p:nvPicPr>
        <p:blipFill rotWithShape="1">
          <a:blip r:embed="rId3">
            <a:alphaModFix/>
          </a:blip>
          <a:srcRect b="0" l="0" r="0" t="0"/>
          <a:stretch/>
        </p:blipFill>
        <p:spPr>
          <a:xfrm>
            <a:off x="714375" y="0"/>
            <a:ext cx="7715250" cy="5143500"/>
          </a:xfrm>
          <a:prstGeom prst="rect">
            <a:avLst/>
          </a:prstGeom>
          <a:noFill/>
          <a:ln>
            <a:noFill/>
          </a:ln>
        </p:spPr>
      </p:pic>
      <p:sp>
        <p:nvSpPr>
          <p:cNvPr id="234" name="Google Shape;234;p35"/>
          <p:cNvSpPr txBox="1"/>
          <p:nvPr/>
        </p:nvSpPr>
        <p:spPr>
          <a:xfrm>
            <a:off x="4143450" y="4721000"/>
            <a:ext cx="857100" cy="33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distance</a:t>
            </a:r>
            <a:endParaRPr/>
          </a:p>
        </p:txBody>
      </p:sp>
      <p:sp>
        <p:nvSpPr>
          <p:cNvPr id="235" name="Google Shape;235;p35"/>
          <p:cNvSpPr txBox="1"/>
          <p:nvPr/>
        </p:nvSpPr>
        <p:spPr>
          <a:xfrm rot="-5400000">
            <a:off x="453675" y="2403900"/>
            <a:ext cx="857100" cy="33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density</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3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41" name="Google Shape;241;p36"/>
          <p:cNvPicPr preferRelativeResize="0"/>
          <p:nvPr/>
        </p:nvPicPr>
        <p:blipFill rotWithShape="1">
          <a:blip r:embed="rId3">
            <a:alphaModFix/>
          </a:blip>
          <a:srcRect b="0" l="0" r="0" t="0"/>
          <a:stretch/>
        </p:blipFill>
        <p:spPr>
          <a:xfrm>
            <a:off x="714375" y="0"/>
            <a:ext cx="7715250" cy="5143500"/>
          </a:xfrm>
          <a:prstGeom prst="rect">
            <a:avLst/>
          </a:prstGeom>
          <a:noFill/>
          <a:ln>
            <a:noFill/>
          </a:ln>
        </p:spPr>
      </p:pic>
      <p:sp>
        <p:nvSpPr>
          <p:cNvPr id="242" name="Google Shape;242;p36"/>
          <p:cNvSpPr txBox="1"/>
          <p:nvPr/>
        </p:nvSpPr>
        <p:spPr>
          <a:xfrm>
            <a:off x="4143450" y="4721000"/>
            <a:ext cx="857100" cy="33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distance</a:t>
            </a:r>
            <a:endParaRPr/>
          </a:p>
        </p:txBody>
      </p:sp>
      <p:sp>
        <p:nvSpPr>
          <p:cNvPr id="243" name="Google Shape;243;p36"/>
          <p:cNvSpPr txBox="1"/>
          <p:nvPr/>
        </p:nvSpPr>
        <p:spPr>
          <a:xfrm rot="-5400000">
            <a:off x="453675" y="2403900"/>
            <a:ext cx="857100" cy="33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density</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3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49" name="Google Shape;249;p37"/>
          <p:cNvPicPr preferRelativeResize="0"/>
          <p:nvPr/>
        </p:nvPicPr>
        <p:blipFill rotWithShape="1">
          <a:blip r:embed="rId3">
            <a:alphaModFix/>
          </a:blip>
          <a:srcRect b="0" l="0" r="0" t="0"/>
          <a:stretch/>
        </p:blipFill>
        <p:spPr>
          <a:xfrm>
            <a:off x="714375" y="0"/>
            <a:ext cx="7715250" cy="5143500"/>
          </a:xfrm>
          <a:prstGeom prst="rect">
            <a:avLst/>
          </a:prstGeom>
          <a:noFill/>
          <a:ln>
            <a:noFill/>
          </a:ln>
        </p:spPr>
      </p:pic>
      <p:sp>
        <p:nvSpPr>
          <p:cNvPr id="250" name="Google Shape;250;p37"/>
          <p:cNvSpPr txBox="1"/>
          <p:nvPr/>
        </p:nvSpPr>
        <p:spPr>
          <a:xfrm>
            <a:off x="4143450" y="4721000"/>
            <a:ext cx="857100" cy="33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distance</a:t>
            </a:r>
            <a:endParaRPr/>
          </a:p>
        </p:txBody>
      </p:sp>
      <p:sp>
        <p:nvSpPr>
          <p:cNvPr id="251" name="Google Shape;251;p37"/>
          <p:cNvSpPr txBox="1"/>
          <p:nvPr/>
        </p:nvSpPr>
        <p:spPr>
          <a:xfrm rot="-5400000">
            <a:off x="453675" y="2403900"/>
            <a:ext cx="857100" cy="33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density</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3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57" name="Google Shape;257;p38"/>
          <p:cNvPicPr preferRelativeResize="0"/>
          <p:nvPr/>
        </p:nvPicPr>
        <p:blipFill rotWithShape="1">
          <a:blip r:embed="rId3">
            <a:alphaModFix/>
          </a:blip>
          <a:srcRect b="0" l="0" r="0" t="0"/>
          <a:stretch/>
        </p:blipFill>
        <p:spPr>
          <a:xfrm>
            <a:off x="714375" y="0"/>
            <a:ext cx="7715250" cy="5143500"/>
          </a:xfrm>
          <a:prstGeom prst="rect">
            <a:avLst/>
          </a:prstGeom>
          <a:noFill/>
          <a:ln>
            <a:noFill/>
          </a:ln>
        </p:spPr>
      </p:pic>
      <p:sp>
        <p:nvSpPr>
          <p:cNvPr id="258" name="Google Shape;258;p38"/>
          <p:cNvSpPr txBox="1"/>
          <p:nvPr/>
        </p:nvSpPr>
        <p:spPr>
          <a:xfrm>
            <a:off x="4143450" y="4721000"/>
            <a:ext cx="857100" cy="33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distance</a:t>
            </a:r>
            <a:endParaRPr/>
          </a:p>
        </p:txBody>
      </p:sp>
      <p:sp>
        <p:nvSpPr>
          <p:cNvPr id="259" name="Google Shape;259;p38"/>
          <p:cNvSpPr txBox="1"/>
          <p:nvPr/>
        </p:nvSpPr>
        <p:spPr>
          <a:xfrm rot="-5400000">
            <a:off x="453675" y="2403900"/>
            <a:ext cx="857100" cy="33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density</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3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65" name="Google Shape;265;p39"/>
          <p:cNvPicPr preferRelativeResize="0"/>
          <p:nvPr/>
        </p:nvPicPr>
        <p:blipFill rotWithShape="1">
          <a:blip r:embed="rId3">
            <a:alphaModFix/>
          </a:blip>
          <a:srcRect b="0" l="0" r="0" t="0"/>
          <a:stretch/>
        </p:blipFill>
        <p:spPr>
          <a:xfrm>
            <a:off x="714375" y="0"/>
            <a:ext cx="7715250" cy="5143500"/>
          </a:xfrm>
          <a:prstGeom prst="rect">
            <a:avLst/>
          </a:prstGeom>
          <a:noFill/>
          <a:ln>
            <a:noFill/>
          </a:ln>
        </p:spPr>
      </p:pic>
      <p:sp>
        <p:nvSpPr>
          <p:cNvPr id="266" name="Google Shape;266;p39"/>
          <p:cNvSpPr txBox="1"/>
          <p:nvPr/>
        </p:nvSpPr>
        <p:spPr>
          <a:xfrm>
            <a:off x="4143450" y="4721000"/>
            <a:ext cx="857100" cy="33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distance</a:t>
            </a:r>
            <a:endParaRPr/>
          </a:p>
        </p:txBody>
      </p:sp>
      <p:sp>
        <p:nvSpPr>
          <p:cNvPr id="267" name="Google Shape;267;p39"/>
          <p:cNvSpPr txBox="1"/>
          <p:nvPr/>
        </p:nvSpPr>
        <p:spPr>
          <a:xfrm rot="-5400000">
            <a:off x="453675" y="2403900"/>
            <a:ext cx="857100" cy="33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density</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4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73" name="Google Shape;273;p40"/>
          <p:cNvPicPr preferRelativeResize="0"/>
          <p:nvPr/>
        </p:nvPicPr>
        <p:blipFill rotWithShape="1">
          <a:blip r:embed="rId3">
            <a:alphaModFix/>
          </a:blip>
          <a:srcRect b="0" l="0" r="0" t="0"/>
          <a:stretch/>
        </p:blipFill>
        <p:spPr>
          <a:xfrm>
            <a:off x="714375" y="0"/>
            <a:ext cx="7715250" cy="5143500"/>
          </a:xfrm>
          <a:prstGeom prst="rect">
            <a:avLst/>
          </a:prstGeom>
          <a:noFill/>
          <a:ln>
            <a:noFill/>
          </a:ln>
        </p:spPr>
      </p:pic>
      <p:sp>
        <p:nvSpPr>
          <p:cNvPr id="274" name="Google Shape;274;p40"/>
          <p:cNvSpPr txBox="1"/>
          <p:nvPr/>
        </p:nvSpPr>
        <p:spPr>
          <a:xfrm>
            <a:off x="4143450" y="4721000"/>
            <a:ext cx="857100" cy="33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distance</a:t>
            </a:r>
            <a:endParaRPr/>
          </a:p>
        </p:txBody>
      </p:sp>
      <p:sp>
        <p:nvSpPr>
          <p:cNvPr id="275" name="Google Shape;275;p40"/>
          <p:cNvSpPr txBox="1"/>
          <p:nvPr/>
        </p:nvSpPr>
        <p:spPr>
          <a:xfrm rot="-5400000">
            <a:off x="453675" y="2403900"/>
            <a:ext cx="857100" cy="33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density</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4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81" name="Google Shape;281;p41"/>
          <p:cNvPicPr preferRelativeResize="0"/>
          <p:nvPr/>
        </p:nvPicPr>
        <p:blipFill rotWithShape="1">
          <a:blip r:embed="rId3">
            <a:alphaModFix/>
          </a:blip>
          <a:srcRect b="0" l="0" r="0" t="0"/>
          <a:stretch/>
        </p:blipFill>
        <p:spPr>
          <a:xfrm>
            <a:off x="714375" y="0"/>
            <a:ext cx="7715250" cy="5143500"/>
          </a:xfrm>
          <a:prstGeom prst="rect">
            <a:avLst/>
          </a:prstGeom>
          <a:noFill/>
          <a:ln>
            <a:noFill/>
          </a:ln>
        </p:spPr>
      </p:pic>
      <p:sp>
        <p:nvSpPr>
          <p:cNvPr id="282" name="Google Shape;282;p41"/>
          <p:cNvSpPr txBox="1"/>
          <p:nvPr/>
        </p:nvSpPr>
        <p:spPr>
          <a:xfrm>
            <a:off x="4143450" y="4721000"/>
            <a:ext cx="857100" cy="33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distance</a:t>
            </a:r>
            <a:endParaRPr/>
          </a:p>
        </p:txBody>
      </p:sp>
      <p:sp>
        <p:nvSpPr>
          <p:cNvPr id="283" name="Google Shape;283;p41"/>
          <p:cNvSpPr txBox="1"/>
          <p:nvPr/>
        </p:nvSpPr>
        <p:spPr>
          <a:xfrm rot="-5400000">
            <a:off x="453675" y="2403900"/>
            <a:ext cx="857100" cy="33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density</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5"/>
          <p:cNvSpPr txBox="1"/>
          <p:nvPr>
            <p:ph type="title"/>
          </p:nvPr>
        </p:nvSpPr>
        <p:spPr>
          <a:xfrm>
            <a:off x="311700" y="123025"/>
            <a:ext cx="8520600" cy="53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Overview</a:t>
            </a:r>
            <a:endParaRPr/>
          </a:p>
        </p:txBody>
      </p:sp>
      <p:sp>
        <p:nvSpPr>
          <p:cNvPr id="73" name="Google Shape;73;p15"/>
          <p:cNvSpPr txBox="1"/>
          <p:nvPr>
            <p:ph idx="1" type="body"/>
          </p:nvPr>
        </p:nvSpPr>
        <p:spPr>
          <a:xfrm>
            <a:off x="311700" y="719250"/>
            <a:ext cx="8520600" cy="4291800"/>
          </a:xfrm>
          <a:prstGeom prst="rect">
            <a:avLst/>
          </a:prstGeom>
        </p:spPr>
        <p:txBody>
          <a:bodyPr anchorCtr="0" anchor="t" bIns="91425" lIns="91425" spcFirstLastPara="1" rIns="91425" wrap="square" tIns="91425">
            <a:noAutofit/>
          </a:bodyPr>
          <a:lstStyle/>
          <a:p>
            <a:pPr indent="-361950" lvl="0" marL="457200" rtl="0" algn="l">
              <a:spcBef>
                <a:spcPts val="0"/>
              </a:spcBef>
              <a:spcAft>
                <a:spcPts val="0"/>
              </a:spcAft>
              <a:buClr>
                <a:srgbClr val="FF0000"/>
              </a:buClr>
              <a:buSzPts val="2100"/>
              <a:buAutoNum type="arabicPeriod"/>
            </a:pPr>
            <a:r>
              <a:rPr lang="en" sz="2100">
                <a:solidFill>
                  <a:srgbClr val="FF0000"/>
                </a:solidFill>
              </a:rPr>
              <a:t>Case Study 1: Predicting Central Neuropathic Pain</a:t>
            </a:r>
            <a:endParaRPr sz="2100">
              <a:solidFill>
                <a:srgbClr val="FF0000"/>
              </a:solidFill>
            </a:endParaRPr>
          </a:p>
          <a:p>
            <a:pPr indent="-361950" lvl="0" marL="457200" rtl="0" algn="l">
              <a:spcBef>
                <a:spcPts val="1600"/>
              </a:spcBef>
              <a:spcAft>
                <a:spcPts val="0"/>
              </a:spcAft>
              <a:buSzPts val="2100"/>
              <a:buAutoNum type="arabicPeriod"/>
            </a:pPr>
            <a:r>
              <a:rPr lang="en" sz="2100"/>
              <a:t>What is Feature Engineering?</a:t>
            </a:r>
            <a:endParaRPr sz="2100"/>
          </a:p>
          <a:p>
            <a:pPr indent="-361950" lvl="0" marL="457200" rtl="0" algn="l">
              <a:spcBef>
                <a:spcPts val="1600"/>
              </a:spcBef>
              <a:spcAft>
                <a:spcPts val="0"/>
              </a:spcAft>
              <a:buSzPts val="2100"/>
              <a:buAutoNum type="arabicPeriod"/>
            </a:pPr>
            <a:r>
              <a:rPr lang="en" sz="2100"/>
              <a:t>Feature Selection</a:t>
            </a:r>
            <a:endParaRPr sz="2100"/>
          </a:p>
          <a:p>
            <a:pPr indent="-323850" lvl="1" marL="914400" rtl="0" algn="l">
              <a:spcBef>
                <a:spcPts val="1000"/>
              </a:spcBef>
              <a:spcAft>
                <a:spcPts val="0"/>
              </a:spcAft>
              <a:buSzPts val="1500"/>
              <a:buAutoNum type="arabicPeriod"/>
            </a:pPr>
            <a:r>
              <a:rPr lang="en" sz="1500"/>
              <a:t>Filtering Methods</a:t>
            </a:r>
            <a:endParaRPr sz="1500"/>
          </a:p>
          <a:p>
            <a:pPr indent="-323850" lvl="1" marL="914400" rtl="0" algn="l">
              <a:spcBef>
                <a:spcPts val="0"/>
              </a:spcBef>
              <a:spcAft>
                <a:spcPts val="0"/>
              </a:spcAft>
              <a:buSzPts val="1500"/>
              <a:buAutoNum type="arabicPeriod"/>
            </a:pPr>
            <a:r>
              <a:rPr lang="en" sz="1500"/>
              <a:t>Wrapper Methods</a:t>
            </a:r>
            <a:endParaRPr sz="1500"/>
          </a:p>
          <a:p>
            <a:pPr indent="-323850" lvl="1" marL="914400" rtl="0" algn="l">
              <a:spcBef>
                <a:spcPts val="0"/>
              </a:spcBef>
              <a:spcAft>
                <a:spcPts val="0"/>
              </a:spcAft>
              <a:buSzPts val="1500"/>
              <a:buAutoNum type="arabicPeriod"/>
            </a:pPr>
            <a:r>
              <a:rPr lang="en" sz="1500"/>
              <a:t>Embedding Methods</a:t>
            </a:r>
            <a:endParaRPr sz="2100"/>
          </a:p>
          <a:p>
            <a:pPr indent="-361950" lvl="0" marL="457200" rtl="0" algn="l">
              <a:spcBef>
                <a:spcPts val="1600"/>
              </a:spcBef>
              <a:spcAft>
                <a:spcPts val="0"/>
              </a:spcAft>
              <a:buSzPts val="2100"/>
              <a:buAutoNum type="arabicPeriod"/>
            </a:pPr>
            <a:r>
              <a:rPr lang="en" sz="2100"/>
              <a:t>Feature Extraction</a:t>
            </a:r>
            <a:endParaRPr sz="1500"/>
          </a:p>
        </p:txBody>
      </p:sp>
      <p:sp>
        <p:nvSpPr>
          <p:cNvPr id="74" name="Google Shape;74;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4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89" name="Google Shape;289;p42"/>
          <p:cNvPicPr preferRelativeResize="0"/>
          <p:nvPr/>
        </p:nvPicPr>
        <p:blipFill rotWithShape="1">
          <a:blip r:embed="rId3">
            <a:alphaModFix/>
          </a:blip>
          <a:srcRect b="0" l="0" r="0" t="0"/>
          <a:stretch/>
        </p:blipFill>
        <p:spPr>
          <a:xfrm>
            <a:off x="714375" y="0"/>
            <a:ext cx="7715250" cy="5143500"/>
          </a:xfrm>
          <a:prstGeom prst="rect">
            <a:avLst/>
          </a:prstGeom>
          <a:noFill/>
          <a:ln>
            <a:noFill/>
          </a:ln>
        </p:spPr>
      </p:pic>
      <p:sp>
        <p:nvSpPr>
          <p:cNvPr id="290" name="Google Shape;290;p42"/>
          <p:cNvSpPr txBox="1"/>
          <p:nvPr/>
        </p:nvSpPr>
        <p:spPr>
          <a:xfrm>
            <a:off x="4143450" y="4721000"/>
            <a:ext cx="857100" cy="33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distance</a:t>
            </a:r>
            <a:endParaRPr/>
          </a:p>
        </p:txBody>
      </p:sp>
      <p:sp>
        <p:nvSpPr>
          <p:cNvPr id="291" name="Google Shape;291;p42"/>
          <p:cNvSpPr txBox="1"/>
          <p:nvPr/>
        </p:nvSpPr>
        <p:spPr>
          <a:xfrm rot="-5400000">
            <a:off x="453675" y="2403900"/>
            <a:ext cx="857100" cy="33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density</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4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97" name="Google Shape;297;p43"/>
          <p:cNvPicPr preferRelativeResize="0"/>
          <p:nvPr/>
        </p:nvPicPr>
        <p:blipFill rotWithShape="1">
          <a:blip r:embed="rId3">
            <a:alphaModFix/>
          </a:blip>
          <a:srcRect b="0" l="0" r="0" t="0"/>
          <a:stretch/>
        </p:blipFill>
        <p:spPr>
          <a:xfrm>
            <a:off x="714375" y="0"/>
            <a:ext cx="7715250" cy="5143500"/>
          </a:xfrm>
          <a:prstGeom prst="rect">
            <a:avLst/>
          </a:prstGeom>
          <a:noFill/>
          <a:ln>
            <a:noFill/>
          </a:ln>
        </p:spPr>
      </p:pic>
      <p:sp>
        <p:nvSpPr>
          <p:cNvPr id="298" name="Google Shape;298;p43"/>
          <p:cNvSpPr txBox="1"/>
          <p:nvPr/>
        </p:nvSpPr>
        <p:spPr>
          <a:xfrm>
            <a:off x="4143450" y="4721000"/>
            <a:ext cx="857100" cy="33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distance</a:t>
            </a:r>
            <a:endParaRPr/>
          </a:p>
        </p:txBody>
      </p:sp>
      <p:sp>
        <p:nvSpPr>
          <p:cNvPr id="299" name="Google Shape;299;p43"/>
          <p:cNvSpPr txBox="1"/>
          <p:nvPr/>
        </p:nvSpPr>
        <p:spPr>
          <a:xfrm rot="-5400000">
            <a:off x="453675" y="2403900"/>
            <a:ext cx="857100" cy="33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density</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4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05" name="Google Shape;305;p44"/>
          <p:cNvPicPr preferRelativeResize="0"/>
          <p:nvPr/>
        </p:nvPicPr>
        <p:blipFill rotWithShape="1">
          <a:blip r:embed="rId3">
            <a:alphaModFix/>
          </a:blip>
          <a:srcRect b="0" l="0" r="0" t="0"/>
          <a:stretch/>
        </p:blipFill>
        <p:spPr>
          <a:xfrm>
            <a:off x="0" y="1030575"/>
            <a:ext cx="4685175" cy="3123450"/>
          </a:xfrm>
          <a:prstGeom prst="rect">
            <a:avLst/>
          </a:prstGeom>
          <a:noFill/>
          <a:ln>
            <a:noFill/>
          </a:ln>
        </p:spPr>
      </p:pic>
      <p:sp>
        <p:nvSpPr>
          <p:cNvPr id="306" name="Google Shape;306;p4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Distractors</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4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12" name="Google Shape;312;p45"/>
          <p:cNvPicPr preferRelativeResize="0"/>
          <p:nvPr/>
        </p:nvPicPr>
        <p:blipFill rotWithShape="1">
          <a:blip r:embed="rId3">
            <a:alphaModFix/>
          </a:blip>
          <a:srcRect b="0" l="0" r="0" t="0"/>
          <a:stretch/>
        </p:blipFill>
        <p:spPr>
          <a:xfrm>
            <a:off x="0" y="1030575"/>
            <a:ext cx="4685175" cy="3123450"/>
          </a:xfrm>
          <a:prstGeom prst="rect">
            <a:avLst/>
          </a:prstGeom>
          <a:noFill/>
          <a:ln>
            <a:noFill/>
          </a:ln>
        </p:spPr>
      </p:pic>
      <p:sp>
        <p:nvSpPr>
          <p:cNvPr id="313" name="Google Shape;313;p4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Distractors</a:t>
            </a:r>
            <a:endParaRPr/>
          </a:p>
        </p:txBody>
      </p:sp>
      <p:cxnSp>
        <p:nvCxnSpPr>
          <p:cNvPr id="314" name="Google Shape;314;p45"/>
          <p:cNvCxnSpPr/>
          <p:nvPr/>
        </p:nvCxnSpPr>
        <p:spPr>
          <a:xfrm flipH="1" rot="10800000">
            <a:off x="1028875" y="2349825"/>
            <a:ext cx="2275200" cy="666900"/>
          </a:xfrm>
          <a:prstGeom prst="straightConnector1">
            <a:avLst/>
          </a:prstGeom>
          <a:noFill/>
          <a:ln cap="flat" cmpd="sng" w="9525">
            <a:solidFill>
              <a:srgbClr val="FF0000"/>
            </a:solidFill>
            <a:prstDash val="solid"/>
            <a:round/>
            <a:headEnd len="med" w="med" type="stealth"/>
            <a:tailEnd len="med" w="med" type="stealth"/>
          </a:ln>
        </p:spPr>
      </p:cxnSp>
      <p:cxnSp>
        <p:nvCxnSpPr>
          <p:cNvPr id="315" name="Google Shape;315;p45"/>
          <p:cNvCxnSpPr/>
          <p:nvPr/>
        </p:nvCxnSpPr>
        <p:spPr>
          <a:xfrm>
            <a:off x="1028875" y="3016725"/>
            <a:ext cx="261600" cy="466500"/>
          </a:xfrm>
          <a:prstGeom prst="straightConnector1">
            <a:avLst/>
          </a:prstGeom>
          <a:noFill/>
          <a:ln cap="flat" cmpd="sng" w="9525">
            <a:solidFill>
              <a:srgbClr val="FF0000"/>
            </a:solidFill>
            <a:prstDash val="solid"/>
            <a:round/>
            <a:headEnd len="med" w="med" type="stealth"/>
            <a:tailEnd len="med" w="med" type="stealth"/>
          </a:ln>
        </p:spPr>
      </p:cxnSp>
      <p:pic>
        <p:nvPicPr>
          <p:cNvPr id="316" name="Google Shape;316;p45"/>
          <p:cNvPicPr preferRelativeResize="0"/>
          <p:nvPr/>
        </p:nvPicPr>
        <p:blipFill rotWithShape="1">
          <a:blip r:embed="rId4">
            <a:alphaModFix/>
          </a:blip>
          <a:srcRect b="0" l="0" r="0" t="0"/>
          <a:stretch/>
        </p:blipFill>
        <p:spPr>
          <a:xfrm>
            <a:off x="4458825" y="1030562"/>
            <a:ext cx="4685175" cy="3123474"/>
          </a:xfrm>
          <a:prstGeom prst="rect">
            <a:avLst/>
          </a:prstGeom>
          <a:noFill/>
          <a:ln>
            <a:noFill/>
          </a:ln>
        </p:spPr>
      </p:pic>
      <p:sp>
        <p:nvSpPr>
          <p:cNvPr id="317" name="Google Shape;317;p45"/>
          <p:cNvSpPr txBox="1"/>
          <p:nvPr/>
        </p:nvSpPr>
        <p:spPr>
          <a:xfrm>
            <a:off x="6525413" y="3866650"/>
            <a:ext cx="857100" cy="33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t>distance</a:t>
            </a:r>
            <a:endParaRPr sz="1100"/>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4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23" name="Google Shape;323;p46"/>
          <p:cNvPicPr preferRelativeResize="0"/>
          <p:nvPr/>
        </p:nvPicPr>
        <p:blipFill rotWithShape="1">
          <a:blip r:embed="rId3">
            <a:alphaModFix/>
          </a:blip>
          <a:srcRect b="0" l="0" r="0" t="0"/>
          <a:stretch/>
        </p:blipFill>
        <p:spPr>
          <a:xfrm>
            <a:off x="0" y="1030575"/>
            <a:ext cx="4685175" cy="3123450"/>
          </a:xfrm>
          <a:prstGeom prst="rect">
            <a:avLst/>
          </a:prstGeom>
          <a:noFill/>
          <a:ln>
            <a:noFill/>
          </a:ln>
        </p:spPr>
      </p:pic>
      <p:pic>
        <p:nvPicPr>
          <p:cNvPr id="324" name="Google Shape;324;p46"/>
          <p:cNvPicPr preferRelativeResize="0"/>
          <p:nvPr/>
        </p:nvPicPr>
        <p:blipFill>
          <a:blip r:embed="rId4">
            <a:alphaModFix/>
          </a:blip>
          <a:stretch>
            <a:fillRect/>
          </a:stretch>
        </p:blipFill>
        <p:spPr>
          <a:xfrm>
            <a:off x="4318425" y="1030575"/>
            <a:ext cx="4685175" cy="3123450"/>
          </a:xfrm>
          <a:prstGeom prst="rect">
            <a:avLst/>
          </a:prstGeom>
          <a:noFill/>
          <a:ln>
            <a:noFill/>
          </a:ln>
        </p:spPr>
      </p:pic>
      <p:sp>
        <p:nvSpPr>
          <p:cNvPr id="325" name="Google Shape;325;p4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Distractors</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4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31" name="Google Shape;331;p47"/>
          <p:cNvPicPr preferRelativeResize="0"/>
          <p:nvPr/>
        </p:nvPicPr>
        <p:blipFill rotWithShape="1">
          <a:blip r:embed="rId3">
            <a:alphaModFix/>
          </a:blip>
          <a:srcRect b="0" l="0" r="0" t="0"/>
          <a:stretch/>
        </p:blipFill>
        <p:spPr>
          <a:xfrm>
            <a:off x="714375" y="0"/>
            <a:ext cx="7715250" cy="5143500"/>
          </a:xfrm>
          <a:prstGeom prst="rect">
            <a:avLst/>
          </a:prstGeom>
          <a:noFill/>
          <a:ln>
            <a:noFill/>
          </a:ln>
        </p:spPr>
      </p:pic>
      <p:sp>
        <p:nvSpPr>
          <p:cNvPr id="332" name="Google Shape;332;p47"/>
          <p:cNvSpPr txBox="1"/>
          <p:nvPr/>
        </p:nvSpPr>
        <p:spPr>
          <a:xfrm>
            <a:off x="4143450" y="4721000"/>
            <a:ext cx="857100" cy="33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distance</a:t>
            </a:r>
            <a:endParaRPr/>
          </a:p>
        </p:txBody>
      </p:sp>
      <p:sp>
        <p:nvSpPr>
          <p:cNvPr id="333" name="Google Shape;333;p47"/>
          <p:cNvSpPr txBox="1"/>
          <p:nvPr/>
        </p:nvSpPr>
        <p:spPr>
          <a:xfrm rot="-5400000">
            <a:off x="453675" y="2403900"/>
            <a:ext cx="857100" cy="33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density</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4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39" name="Google Shape;339;p48"/>
          <p:cNvPicPr preferRelativeResize="0"/>
          <p:nvPr/>
        </p:nvPicPr>
        <p:blipFill rotWithShape="1">
          <a:blip r:embed="rId3">
            <a:alphaModFix/>
          </a:blip>
          <a:srcRect b="0" l="0" r="0" t="0"/>
          <a:stretch/>
        </p:blipFill>
        <p:spPr>
          <a:xfrm>
            <a:off x="714375" y="0"/>
            <a:ext cx="7715250" cy="5143500"/>
          </a:xfrm>
          <a:prstGeom prst="rect">
            <a:avLst/>
          </a:prstGeom>
          <a:noFill/>
          <a:ln>
            <a:noFill/>
          </a:ln>
        </p:spPr>
      </p:pic>
      <p:sp>
        <p:nvSpPr>
          <p:cNvPr id="340" name="Google Shape;340;p48"/>
          <p:cNvSpPr txBox="1"/>
          <p:nvPr/>
        </p:nvSpPr>
        <p:spPr>
          <a:xfrm>
            <a:off x="4143450" y="4721000"/>
            <a:ext cx="857100" cy="33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distance</a:t>
            </a:r>
            <a:endParaRPr/>
          </a:p>
        </p:txBody>
      </p:sp>
      <p:sp>
        <p:nvSpPr>
          <p:cNvPr id="341" name="Google Shape;341;p48"/>
          <p:cNvSpPr txBox="1"/>
          <p:nvPr/>
        </p:nvSpPr>
        <p:spPr>
          <a:xfrm rot="-5400000">
            <a:off x="453675" y="2403900"/>
            <a:ext cx="857100" cy="33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density</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4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47" name="Google Shape;347;p49"/>
          <p:cNvPicPr preferRelativeResize="0"/>
          <p:nvPr/>
        </p:nvPicPr>
        <p:blipFill rotWithShape="1">
          <a:blip r:embed="rId3">
            <a:alphaModFix/>
          </a:blip>
          <a:srcRect b="0" l="0" r="0" t="0"/>
          <a:stretch/>
        </p:blipFill>
        <p:spPr>
          <a:xfrm>
            <a:off x="714375" y="0"/>
            <a:ext cx="7715250" cy="5143500"/>
          </a:xfrm>
          <a:prstGeom prst="rect">
            <a:avLst/>
          </a:prstGeom>
          <a:noFill/>
          <a:ln>
            <a:noFill/>
          </a:ln>
        </p:spPr>
      </p:pic>
      <p:sp>
        <p:nvSpPr>
          <p:cNvPr id="348" name="Google Shape;348;p49"/>
          <p:cNvSpPr txBox="1"/>
          <p:nvPr/>
        </p:nvSpPr>
        <p:spPr>
          <a:xfrm>
            <a:off x="4143450" y="4721000"/>
            <a:ext cx="857100" cy="33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distance</a:t>
            </a:r>
            <a:endParaRPr/>
          </a:p>
        </p:txBody>
      </p:sp>
      <p:sp>
        <p:nvSpPr>
          <p:cNvPr id="349" name="Google Shape;349;p49"/>
          <p:cNvSpPr txBox="1"/>
          <p:nvPr/>
        </p:nvSpPr>
        <p:spPr>
          <a:xfrm rot="-5400000">
            <a:off x="453675" y="2403900"/>
            <a:ext cx="857100" cy="33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density</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p5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55" name="Google Shape;355;p50"/>
          <p:cNvPicPr preferRelativeResize="0"/>
          <p:nvPr/>
        </p:nvPicPr>
        <p:blipFill rotWithShape="1">
          <a:blip r:embed="rId3">
            <a:alphaModFix/>
          </a:blip>
          <a:srcRect b="0" l="0" r="0" t="0"/>
          <a:stretch/>
        </p:blipFill>
        <p:spPr>
          <a:xfrm>
            <a:off x="714375" y="0"/>
            <a:ext cx="7715250" cy="5143500"/>
          </a:xfrm>
          <a:prstGeom prst="rect">
            <a:avLst/>
          </a:prstGeom>
          <a:noFill/>
          <a:ln>
            <a:noFill/>
          </a:ln>
        </p:spPr>
      </p:pic>
      <p:sp>
        <p:nvSpPr>
          <p:cNvPr id="356" name="Google Shape;356;p50"/>
          <p:cNvSpPr txBox="1"/>
          <p:nvPr/>
        </p:nvSpPr>
        <p:spPr>
          <a:xfrm>
            <a:off x="4143450" y="4721000"/>
            <a:ext cx="857100" cy="33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distance</a:t>
            </a:r>
            <a:endParaRPr/>
          </a:p>
        </p:txBody>
      </p:sp>
      <p:sp>
        <p:nvSpPr>
          <p:cNvPr id="357" name="Google Shape;357;p50"/>
          <p:cNvSpPr txBox="1"/>
          <p:nvPr/>
        </p:nvSpPr>
        <p:spPr>
          <a:xfrm rot="-5400000">
            <a:off x="453675" y="2403900"/>
            <a:ext cx="857100" cy="33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density</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p5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63" name="Google Shape;363;p51"/>
          <p:cNvPicPr preferRelativeResize="0"/>
          <p:nvPr/>
        </p:nvPicPr>
        <p:blipFill rotWithShape="1">
          <a:blip r:embed="rId3">
            <a:alphaModFix/>
          </a:blip>
          <a:srcRect b="0" l="0" r="0" t="0"/>
          <a:stretch/>
        </p:blipFill>
        <p:spPr>
          <a:xfrm>
            <a:off x="714375" y="0"/>
            <a:ext cx="7715250" cy="5143500"/>
          </a:xfrm>
          <a:prstGeom prst="rect">
            <a:avLst/>
          </a:prstGeom>
          <a:noFill/>
          <a:ln>
            <a:noFill/>
          </a:ln>
        </p:spPr>
      </p:pic>
      <p:sp>
        <p:nvSpPr>
          <p:cNvPr id="364" name="Google Shape;364;p51"/>
          <p:cNvSpPr txBox="1"/>
          <p:nvPr/>
        </p:nvSpPr>
        <p:spPr>
          <a:xfrm>
            <a:off x="4143450" y="4721000"/>
            <a:ext cx="857100" cy="33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distance</a:t>
            </a:r>
            <a:endParaRPr/>
          </a:p>
        </p:txBody>
      </p:sp>
      <p:sp>
        <p:nvSpPr>
          <p:cNvPr id="365" name="Google Shape;365;p51"/>
          <p:cNvSpPr txBox="1"/>
          <p:nvPr/>
        </p:nvSpPr>
        <p:spPr>
          <a:xfrm rot="-5400000">
            <a:off x="453675" y="2403900"/>
            <a:ext cx="857100" cy="33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density</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16"/>
          <p:cNvSpPr txBox="1"/>
          <p:nvPr>
            <p:ph idx="1" type="body"/>
          </p:nvPr>
        </p:nvSpPr>
        <p:spPr>
          <a:xfrm>
            <a:off x="311700" y="8476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Approximately 50% of people with Spinal Cord Injury (SCI) have C</a:t>
            </a:r>
            <a:r>
              <a:rPr lang="en" sz="1400"/>
              <a:t>entral Neuropathic Pain (CNP)</a:t>
            </a:r>
            <a:r>
              <a:rPr lang="en" sz="1400"/>
              <a:t>.</a:t>
            </a:r>
            <a:endParaRPr sz="1400"/>
          </a:p>
          <a:p>
            <a:pPr indent="-317500" lvl="0" marL="457200" rtl="0" algn="l">
              <a:spcBef>
                <a:spcPts val="1600"/>
              </a:spcBef>
              <a:spcAft>
                <a:spcPts val="0"/>
              </a:spcAft>
              <a:buSzPts val="1400"/>
              <a:buChar char="●"/>
            </a:pPr>
            <a:r>
              <a:rPr lang="en" sz="1400"/>
              <a:t>Pain in response to non-painful stimuli, episodic (electric shock), “pins and needles”, numbness</a:t>
            </a:r>
            <a:endParaRPr sz="1400"/>
          </a:p>
          <a:p>
            <a:pPr indent="-317500" lvl="0" marL="457200" rtl="0" algn="l">
              <a:spcBef>
                <a:spcPts val="0"/>
              </a:spcBef>
              <a:spcAft>
                <a:spcPts val="0"/>
              </a:spcAft>
              <a:buSzPts val="1400"/>
              <a:buChar char="●"/>
            </a:pPr>
            <a:r>
              <a:rPr lang="en" sz="1400"/>
              <a:t>There is currently no treatment, only prevention</a:t>
            </a:r>
            <a:endParaRPr sz="1400"/>
          </a:p>
          <a:p>
            <a:pPr indent="-317500" lvl="0" marL="457200" rtl="0" algn="l">
              <a:spcBef>
                <a:spcPts val="0"/>
              </a:spcBef>
              <a:spcAft>
                <a:spcPts val="0"/>
              </a:spcAft>
              <a:buSzPts val="1400"/>
              <a:buChar char="●"/>
            </a:pPr>
            <a:r>
              <a:rPr lang="en" sz="1400"/>
              <a:t>Preventative medications have strong side-effects</a:t>
            </a:r>
            <a:endParaRPr sz="1400"/>
          </a:p>
        </p:txBody>
      </p:sp>
      <p:sp>
        <p:nvSpPr>
          <p:cNvPr id="80" name="Google Shape;80;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81" name="Google Shape;81;p16"/>
          <p:cNvSpPr txBox="1"/>
          <p:nvPr/>
        </p:nvSpPr>
        <p:spPr>
          <a:xfrm>
            <a:off x="311700" y="123025"/>
            <a:ext cx="8520600" cy="53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t>Predicting Central Neuropathic Pain</a:t>
            </a:r>
            <a:endParaRPr sz="2800">
              <a:solidFill>
                <a:srgbClr val="000000"/>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5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71" name="Google Shape;371;p52"/>
          <p:cNvPicPr preferRelativeResize="0"/>
          <p:nvPr/>
        </p:nvPicPr>
        <p:blipFill rotWithShape="1">
          <a:blip r:embed="rId3">
            <a:alphaModFix/>
          </a:blip>
          <a:srcRect b="0" l="0" r="0" t="0"/>
          <a:stretch/>
        </p:blipFill>
        <p:spPr>
          <a:xfrm>
            <a:off x="714375" y="0"/>
            <a:ext cx="7715250" cy="5143500"/>
          </a:xfrm>
          <a:prstGeom prst="rect">
            <a:avLst/>
          </a:prstGeom>
          <a:noFill/>
          <a:ln>
            <a:noFill/>
          </a:ln>
        </p:spPr>
      </p:pic>
      <p:sp>
        <p:nvSpPr>
          <p:cNvPr id="372" name="Google Shape;372;p52"/>
          <p:cNvSpPr txBox="1"/>
          <p:nvPr/>
        </p:nvSpPr>
        <p:spPr>
          <a:xfrm>
            <a:off x="4143450" y="4721000"/>
            <a:ext cx="857100" cy="33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distance</a:t>
            </a:r>
            <a:endParaRPr/>
          </a:p>
        </p:txBody>
      </p:sp>
      <p:sp>
        <p:nvSpPr>
          <p:cNvPr id="373" name="Google Shape;373;p52"/>
          <p:cNvSpPr txBox="1"/>
          <p:nvPr/>
        </p:nvSpPr>
        <p:spPr>
          <a:xfrm rot="-5400000">
            <a:off x="453675" y="2403900"/>
            <a:ext cx="857100" cy="33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density</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5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79" name="Google Shape;379;p53"/>
          <p:cNvPicPr preferRelativeResize="0"/>
          <p:nvPr/>
        </p:nvPicPr>
        <p:blipFill rotWithShape="1">
          <a:blip r:embed="rId3">
            <a:alphaModFix/>
          </a:blip>
          <a:srcRect b="0" l="0" r="0" t="0"/>
          <a:stretch/>
        </p:blipFill>
        <p:spPr>
          <a:xfrm>
            <a:off x="714375" y="0"/>
            <a:ext cx="7715250" cy="5143500"/>
          </a:xfrm>
          <a:prstGeom prst="rect">
            <a:avLst/>
          </a:prstGeom>
          <a:noFill/>
          <a:ln>
            <a:noFill/>
          </a:ln>
        </p:spPr>
      </p:pic>
      <p:sp>
        <p:nvSpPr>
          <p:cNvPr id="380" name="Google Shape;380;p53"/>
          <p:cNvSpPr txBox="1"/>
          <p:nvPr/>
        </p:nvSpPr>
        <p:spPr>
          <a:xfrm>
            <a:off x="4143450" y="4721000"/>
            <a:ext cx="857100" cy="33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distance</a:t>
            </a:r>
            <a:endParaRPr/>
          </a:p>
        </p:txBody>
      </p:sp>
      <p:sp>
        <p:nvSpPr>
          <p:cNvPr id="381" name="Google Shape;381;p53"/>
          <p:cNvSpPr txBox="1"/>
          <p:nvPr/>
        </p:nvSpPr>
        <p:spPr>
          <a:xfrm rot="-5400000">
            <a:off x="453675" y="2403900"/>
            <a:ext cx="857100" cy="33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density</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p5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87" name="Google Shape;387;p54"/>
          <p:cNvPicPr preferRelativeResize="0"/>
          <p:nvPr/>
        </p:nvPicPr>
        <p:blipFill rotWithShape="1">
          <a:blip r:embed="rId3">
            <a:alphaModFix/>
          </a:blip>
          <a:srcRect b="0" l="0" r="0" t="0"/>
          <a:stretch/>
        </p:blipFill>
        <p:spPr>
          <a:xfrm>
            <a:off x="714375" y="0"/>
            <a:ext cx="7715250" cy="5143500"/>
          </a:xfrm>
          <a:prstGeom prst="rect">
            <a:avLst/>
          </a:prstGeom>
          <a:noFill/>
          <a:ln>
            <a:noFill/>
          </a:ln>
        </p:spPr>
      </p:pic>
      <p:sp>
        <p:nvSpPr>
          <p:cNvPr id="388" name="Google Shape;388;p54"/>
          <p:cNvSpPr txBox="1"/>
          <p:nvPr/>
        </p:nvSpPr>
        <p:spPr>
          <a:xfrm>
            <a:off x="4143450" y="4721000"/>
            <a:ext cx="857100" cy="33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distance</a:t>
            </a:r>
            <a:endParaRPr/>
          </a:p>
        </p:txBody>
      </p:sp>
      <p:sp>
        <p:nvSpPr>
          <p:cNvPr id="389" name="Google Shape;389;p54"/>
          <p:cNvSpPr txBox="1"/>
          <p:nvPr/>
        </p:nvSpPr>
        <p:spPr>
          <a:xfrm rot="-5400000">
            <a:off x="453675" y="2403900"/>
            <a:ext cx="857100" cy="33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density</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sp>
        <p:nvSpPr>
          <p:cNvPr id="394" name="Google Shape;394;p5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Which features are useful?</a:t>
            </a:r>
            <a:endParaRPr/>
          </a:p>
        </p:txBody>
      </p:sp>
      <p:pic>
        <p:nvPicPr>
          <p:cNvPr id="395" name="Google Shape;395;p55"/>
          <p:cNvPicPr preferRelativeResize="0"/>
          <p:nvPr/>
        </p:nvPicPr>
        <p:blipFill rotWithShape="1">
          <a:blip r:embed="rId3">
            <a:alphaModFix/>
          </a:blip>
          <a:srcRect b="47674" l="27834" r="53769" t="43737"/>
          <a:stretch/>
        </p:blipFill>
        <p:spPr>
          <a:xfrm>
            <a:off x="851625" y="1347025"/>
            <a:ext cx="3329103" cy="3341580"/>
          </a:xfrm>
          <a:prstGeom prst="rect">
            <a:avLst/>
          </a:prstGeom>
          <a:noFill/>
          <a:ln>
            <a:noFill/>
          </a:ln>
        </p:spPr>
      </p:pic>
      <p:cxnSp>
        <p:nvCxnSpPr>
          <p:cNvPr id="396" name="Google Shape;396;p55"/>
          <p:cNvCxnSpPr/>
          <p:nvPr/>
        </p:nvCxnSpPr>
        <p:spPr>
          <a:xfrm>
            <a:off x="4427700" y="3017788"/>
            <a:ext cx="1391400" cy="11400"/>
          </a:xfrm>
          <a:prstGeom prst="straightConnector1">
            <a:avLst/>
          </a:prstGeom>
          <a:noFill/>
          <a:ln cap="flat" cmpd="sng" w="9525">
            <a:solidFill>
              <a:schemeClr val="dk2"/>
            </a:solidFill>
            <a:prstDash val="solid"/>
            <a:round/>
            <a:headEnd len="med" w="med" type="none"/>
            <a:tailEnd len="med" w="med" type="triangle"/>
          </a:ln>
        </p:spPr>
      </p:cxnSp>
      <p:sp>
        <p:nvSpPr>
          <p:cNvPr id="397" name="Google Shape;397;p55"/>
          <p:cNvSpPr txBox="1"/>
          <p:nvPr/>
        </p:nvSpPr>
        <p:spPr>
          <a:xfrm>
            <a:off x="6021296" y="2801813"/>
            <a:ext cx="1816200" cy="43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what time is it?</a:t>
            </a:r>
            <a:endParaRPr/>
          </a:p>
        </p:txBody>
      </p:sp>
      <p:sp>
        <p:nvSpPr>
          <p:cNvPr id="398" name="Google Shape;398;p5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p5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Which features are useful?</a:t>
            </a:r>
            <a:endParaRPr/>
          </a:p>
        </p:txBody>
      </p:sp>
      <p:pic>
        <p:nvPicPr>
          <p:cNvPr id="404" name="Google Shape;404;p56"/>
          <p:cNvPicPr preferRelativeResize="0"/>
          <p:nvPr/>
        </p:nvPicPr>
        <p:blipFill rotWithShape="1">
          <a:blip r:embed="rId3">
            <a:alphaModFix amt="8000"/>
          </a:blip>
          <a:srcRect b="47674" l="27834" r="53769" t="43737"/>
          <a:stretch/>
        </p:blipFill>
        <p:spPr>
          <a:xfrm>
            <a:off x="851625" y="1347025"/>
            <a:ext cx="3329103" cy="3341580"/>
          </a:xfrm>
          <a:prstGeom prst="rect">
            <a:avLst/>
          </a:prstGeom>
          <a:noFill/>
          <a:ln>
            <a:noFill/>
          </a:ln>
        </p:spPr>
      </p:pic>
      <p:cxnSp>
        <p:nvCxnSpPr>
          <p:cNvPr id="405" name="Google Shape;405;p56"/>
          <p:cNvCxnSpPr/>
          <p:nvPr/>
        </p:nvCxnSpPr>
        <p:spPr>
          <a:xfrm>
            <a:off x="2480375" y="3034175"/>
            <a:ext cx="479400" cy="610200"/>
          </a:xfrm>
          <a:prstGeom prst="straightConnector1">
            <a:avLst/>
          </a:prstGeom>
          <a:noFill/>
          <a:ln cap="flat" cmpd="sng" w="9525">
            <a:solidFill>
              <a:srgbClr val="FF0000"/>
            </a:solidFill>
            <a:prstDash val="solid"/>
            <a:round/>
            <a:headEnd len="med" w="med" type="oval"/>
            <a:tailEnd len="med" w="med" type="triangle"/>
          </a:ln>
        </p:spPr>
      </p:cxnSp>
      <p:sp>
        <p:nvSpPr>
          <p:cNvPr id="406" name="Google Shape;406;p56"/>
          <p:cNvSpPr txBox="1"/>
          <p:nvPr/>
        </p:nvSpPr>
        <p:spPr>
          <a:xfrm>
            <a:off x="4393925" y="1356000"/>
            <a:ext cx="4402500" cy="336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What time is it?</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en"/>
              <a:t>Hour hand is sufficient to tell time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407" name="Google Shape;407;p5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sp>
        <p:nvSpPr>
          <p:cNvPr id="412" name="Google Shape;412;p5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Which features are useful?</a:t>
            </a:r>
            <a:endParaRPr/>
          </a:p>
        </p:txBody>
      </p:sp>
      <p:pic>
        <p:nvPicPr>
          <p:cNvPr id="413" name="Google Shape;413;p57"/>
          <p:cNvPicPr preferRelativeResize="0"/>
          <p:nvPr/>
        </p:nvPicPr>
        <p:blipFill rotWithShape="1">
          <a:blip r:embed="rId3">
            <a:alphaModFix amt="8000"/>
          </a:blip>
          <a:srcRect b="47674" l="27834" r="53769" t="43737"/>
          <a:stretch/>
        </p:blipFill>
        <p:spPr>
          <a:xfrm>
            <a:off x="851625" y="1347025"/>
            <a:ext cx="3329103" cy="3341580"/>
          </a:xfrm>
          <a:prstGeom prst="rect">
            <a:avLst/>
          </a:prstGeom>
          <a:noFill/>
          <a:ln>
            <a:noFill/>
          </a:ln>
        </p:spPr>
      </p:pic>
      <p:cxnSp>
        <p:nvCxnSpPr>
          <p:cNvPr id="414" name="Google Shape;414;p57"/>
          <p:cNvCxnSpPr/>
          <p:nvPr/>
        </p:nvCxnSpPr>
        <p:spPr>
          <a:xfrm>
            <a:off x="2480375" y="3034175"/>
            <a:ext cx="479400" cy="610200"/>
          </a:xfrm>
          <a:prstGeom prst="straightConnector1">
            <a:avLst/>
          </a:prstGeom>
          <a:noFill/>
          <a:ln cap="flat" cmpd="sng" w="9525">
            <a:solidFill>
              <a:srgbClr val="FF0000"/>
            </a:solidFill>
            <a:prstDash val="solid"/>
            <a:round/>
            <a:headEnd len="med" w="med" type="oval"/>
            <a:tailEnd len="med" w="med" type="triangle"/>
          </a:ln>
        </p:spPr>
      </p:cxnSp>
      <p:sp>
        <p:nvSpPr>
          <p:cNvPr id="415" name="Google Shape;415;p57"/>
          <p:cNvSpPr txBox="1"/>
          <p:nvPr/>
        </p:nvSpPr>
        <p:spPr>
          <a:xfrm>
            <a:off x="4393925" y="1356000"/>
            <a:ext cx="4576800" cy="336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What time is it?</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en"/>
              <a:t>Hour hand is sufficient to tell time</a:t>
            </a:r>
            <a:endParaRPr/>
          </a:p>
          <a:p>
            <a:pPr indent="-317500" lvl="0" marL="457200" rtl="0" algn="l">
              <a:spcBef>
                <a:spcPts val="0"/>
              </a:spcBef>
              <a:spcAft>
                <a:spcPts val="0"/>
              </a:spcAft>
              <a:buSzPts val="1400"/>
              <a:buChar char="-"/>
            </a:pPr>
            <a:r>
              <a:rPr lang="en">
                <a:solidFill>
                  <a:schemeClr val="dk1"/>
                </a:solidFill>
              </a:rPr>
              <a:t>Assume we had an hour hand detector</a:t>
            </a:r>
            <a:endParaRPr/>
          </a:p>
          <a:p>
            <a:pPr indent="0" lvl="0" marL="0" rtl="0" algn="l">
              <a:spcBef>
                <a:spcPts val="0"/>
              </a:spcBef>
              <a:spcAft>
                <a:spcPts val="0"/>
              </a:spcAft>
              <a:buNone/>
            </a:pPr>
            <a:r>
              <a:t/>
            </a:r>
            <a:endParaRPr/>
          </a:p>
          <a:p>
            <a:pPr indent="0" lvl="0" marL="45720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What qualities does a good representation have?</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Geometry of the problem</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Translation invariance</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Scale invariance</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Orientation invariance</a:t>
            </a:r>
            <a:endParaRPr>
              <a:solidFill>
                <a:schemeClr val="dk1"/>
              </a:solidFill>
            </a:endParaRPr>
          </a:p>
          <a:p>
            <a:pPr indent="0" lvl="0" marL="0" rtl="0" algn="l">
              <a:spcBef>
                <a:spcPts val="0"/>
              </a:spcBef>
              <a:spcAft>
                <a:spcPts val="0"/>
              </a:spcAft>
              <a:buNone/>
            </a:pPr>
            <a:r>
              <a:t/>
            </a:r>
            <a:endParaRPr/>
          </a:p>
        </p:txBody>
      </p:sp>
      <p:cxnSp>
        <p:nvCxnSpPr>
          <p:cNvPr id="416" name="Google Shape;416;p57"/>
          <p:cNvCxnSpPr/>
          <p:nvPr/>
        </p:nvCxnSpPr>
        <p:spPr>
          <a:xfrm rot="10800000">
            <a:off x="841450" y="1356050"/>
            <a:ext cx="8700" cy="3334500"/>
          </a:xfrm>
          <a:prstGeom prst="straightConnector1">
            <a:avLst/>
          </a:prstGeom>
          <a:noFill/>
          <a:ln cap="flat" cmpd="sng" w="9525">
            <a:solidFill>
              <a:schemeClr val="dk2"/>
            </a:solidFill>
            <a:prstDash val="solid"/>
            <a:round/>
            <a:headEnd len="med" w="med" type="none"/>
            <a:tailEnd len="med" w="med" type="triangle"/>
          </a:ln>
        </p:spPr>
      </p:cxnSp>
      <p:cxnSp>
        <p:nvCxnSpPr>
          <p:cNvPr id="417" name="Google Shape;417;p57"/>
          <p:cNvCxnSpPr/>
          <p:nvPr/>
        </p:nvCxnSpPr>
        <p:spPr>
          <a:xfrm>
            <a:off x="845800" y="4690550"/>
            <a:ext cx="3330300" cy="8700"/>
          </a:xfrm>
          <a:prstGeom prst="straightConnector1">
            <a:avLst/>
          </a:prstGeom>
          <a:noFill/>
          <a:ln cap="flat" cmpd="sng" w="9525">
            <a:solidFill>
              <a:schemeClr val="dk2"/>
            </a:solidFill>
            <a:prstDash val="solid"/>
            <a:round/>
            <a:headEnd len="med" w="med" type="none"/>
            <a:tailEnd len="med" w="med" type="triangle"/>
          </a:ln>
        </p:spPr>
      </p:cxnSp>
      <p:sp>
        <p:nvSpPr>
          <p:cNvPr id="418" name="Google Shape;418;p57"/>
          <p:cNvSpPr txBox="1"/>
          <p:nvPr/>
        </p:nvSpPr>
        <p:spPr>
          <a:xfrm>
            <a:off x="2370200" y="4585975"/>
            <a:ext cx="431400" cy="31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x</a:t>
            </a:r>
            <a:r>
              <a:rPr baseline="-25000" lang="en"/>
              <a:t>0</a:t>
            </a:r>
            <a:endParaRPr baseline="-25000"/>
          </a:p>
        </p:txBody>
      </p:sp>
      <p:sp>
        <p:nvSpPr>
          <p:cNvPr id="419" name="Google Shape;419;p57"/>
          <p:cNvSpPr txBox="1"/>
          <p:nvPr/>
        </p:nvSpPr>
        <p:spPr>
          <a:xfrm>
            <a:off x="521850" y="2811750"/>
            <a:ext cx="431400" cy="31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x</a:t>
            </a:r>
            <a:r>
              <a:rPr baseline="-25000" lang="en"/>
              <a:t>1</a:t>
            </a:r>
            <a:endParaRPr baseline="-25000"/>
          </a:p>
        </p:txBody>
      </p:sp>
      <p:sp>
        <p:nvSpPr>
          <p:cNvPr id="420" name="Google Shape;420;p57"/>
          <p:cNvSpPr txBox="1"/>
          <p:nvPr/>
        </p:nvSpPr>
        <p:spPr>
          <a:xfrm>
            <a:off x="2550138" y="2846663"/>
            <a:ext cx="553500" cy="18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0000"/>
                </a:solidFill>
              </a:rPr>
              <a:t>x</a:t>
            </a:r>
            <a:r>
              <a:rPr baseline="30000" lang="en">
                <a:solidFill>
                  <a:srgbClr val="FF0000"/>
                </a:solidFill>
              </a:rPr>
              <a:t>start</a:t>
            </a:r>
            <a:endParaRPr baseline="30000">
              <a:solidFill>
                <a:srgbClr val="FF0000"/>
              </a:solidFill>
            </a:endParaRPr>
          </a:p>
        </p:txBody>
      </p:sp>
      <p:sp>
        <p:nvSpPr>
          <p:cNvPr id="421" name="Google Shape;421;p57"/>
          <p:cNvSpPr txBox="1"/>
          <p:nvPr/>
        </p:nvSpPr>
        <p:spPr>
          <a:xfrm>
            <a:off x="2929325" y="3408500"/>
            <a:ext cx="505800" cy="45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0000"/>
                </a:solidFill>
              </a:rPr>
              <a:t>x</a:t>
            </a:r>
            <a:r>
              <a:rPr baseline="30000" lang="en">
                <a:solidFill>
                  <a:srgbClr val="FF0000"/>
                </a:solidFill>
              </a:rPr>
              <a:t>end</a:t>
            </a:r>
            <a:endParaRPr baseline="30000">
              <a:solidFill>
                <a:srgbClr val="FF0000"/>
              </a:solidFill>
            </a:endParaRPr>
          </a:p>
        </p:txBody>
      </p:sp>
      <p:sp>
        <p:nvSpPr>
          <p:cNvPr id="422" name="Google Shape;422;p5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423" name="Google Shape;423;p57"/>
          <p:cNvPicPr preferRelativeResize="0"/>
          <p:nvPr/>
        </p:nvPicPr>
        <p:blipFill>
          <a:blip r:embed="rId4">
            <a:alphaModFix/>
          </a:blip>
          <a:stretch>
            <a:fillRect/>
          </a:stretch>
        </p:blipFill>
        <p:spPr>
          <a:xfrm>
            <a:off x="4951875" y="2401775"/>
            <a:ext cx="1914225" cy="235283"/>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sp>
        <p:nvSpPr>
          <p:cNvPr id="428" name="Google Shape;428;p5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Which features are useful?</a:t>
            </a:r>
            <a:endParaRPr/>
          </a:p>
        </p:txBody>
      </p:sp>
      <p:pic>
        <p:nvPicPr>
          <p:cNvPr id="429" name="Google Shape;429;p58"/>
          <p:cNvPicPr preferRelativeResize="0"/>
          <p:nvPr/>
        </p:nvPicPr>
        <p:blipFill rotWithShape="1">
          <a:blip r:embed="rId3">
            <a:alphaModFix amt="8000"/>
          </a:blip>
          <a:srcRect b="47674" l="27834" r="53769" t="43737"/>
          <a:stretch/>
        </p:blipFill>
        <p:spPr>
          <a:xfrm>
            <a:off x="851625" y="1347025"/>
            <a:ext cx="3329103" cy="3341580"/>
          </a:xfrm>
          <a:prstGeom prst="rect">
            <a:avLst/>
          </a:prstGeom>
          <a:noFill/>
          <a:ln>
            <a:noFill/>
          </a:ln>
        </p:spPr>
      </p:pic>
      <p:cxnSp>
        <p:nvCxnSpPr>
          <p:cNvPr id="430" name="Google Shape;430;p58"/>
          <p:cNvCxnSpPr/>
          <p:nvPr/>
        </p:nvCxnSpPr>
        <p:spPr>
          <a:xfrm>
            <a:off x="2480375" y="3034175"/>
            <a:ext cx="479400" cy="610200"/>
          </a:xfrm>
          <a:prstGeom prst="straightConnector1">
            <a:avLst/>
          </a:prstGeom>
          <a:noFill/>
          <a:ln cap="flat" cmpd="sng" w="9525">
            <a:solidFill>
              <a:srgbClr val="FF0000"/>
            </a:solidFill>
            <a:prstDash val="solid"/>
            <a:round/>
            <a:headEnd len="med" w="med" type="oval"/>
            <a:tailEnd len="med" w="med" type="triangle"/>
          </a:ln>
        </p:spPr>
      </p:cxnSp>
      <p:sp>
        <p:nvSpPr>
          <p:cNvPr id="431" name="Google Shape;431;p58"/>
          <p:cNvSpPr txBox="1"/>
          <p:nvPr/>
        </p:nvSpPr>
        <p:spPr>
          <a:xfrm>
            <a:off x="4393925" y="1356000"/>
            <a:ext cx="4576800" cy="378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What time is it?</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en"/>
              <a:t>Hour hand is sufficient to tell time</a:t>
            </a:r>
            <a:endParaRPr/>
          </a:p>
          <a:p>
            <a:pPr indent="-317500" lvl="0" marL="457200" rtl="0" algn="l">
              <a:spcBef>
                <a:spcPts val="0"/>
              </a:spcBef>
              <a:spcAft>
                <a:spcPts val="0"/>
              </a:spcAft>
              <a:buSzPts val="1400"/>
              <a:buChar char="-"/>
            </a:pPr>
            <a:r>
              <a:rPr lang="en">
                <a:solidFill>
                  <a:schemeClr val="dk1"/>
                </a:solidFill>
              </a:rPr>
              <a:t>Assume we had an hour hand detector</a:t>
            </a:r>
            <a:endParaRPr/>
          </a:p>
          <a:p>
            <a:pPr indent="0" lvl="0" marL="0" rtl="0" algn="l">
              <a:spcBef>
                <a:spcPts val="0"/>
              </a:spcBef>
              <a:spcAft>
                <a:spcPts val="0"/>
              </a:spcAft>
              <a:buNone/>
            </a:pPr>
            <a:r>
              <a:t/>
            </a:r>
            <a:endParaRPr/>
          </a:p>
          <a:p>
            <a:pPr indent="0" lvl="0" marL="45720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Polar coordinate representation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Scale invariance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Orientation Invariance, assuming some reference angle</a:t>
            </a:r>
            <a:endParaRPr/>
          </a:p>
        </p:txBody>
      </p:sp>
      <p:cxnSp>
        <p:nvCxnSpPr>
          <p:cNvPr id="432" name="Google Shape;432;p58"/>
          <p:cNvCxnSpPr/>
          <p:nvPr/>
        </p:nvCxnSpPr>
        <p:spPr>
          <a:xfrm rot="10800000">
            <a:off x="841450" y="1356050"/>
            <a:ext cx="8700" cy="3334500"/>
          </a:xfrm>
          <a:prstGeom prst="straightConnector1">
            <a:avLst/>
          </a:prstGeom>
          <a:noFill/>
          <a:ln cap="flat" cmpd="sng" w="9525">
            <a:solidFill>
              <a:schemeClr val="dk2"/>
            </a:solidFill>
            <a:prstDash val="solid"/>
            <a:round/>
            <a:headEnd len="med" w="med" type="none"/>
            <a:tailEnd len="med" w="med" type="triangle"/>
          </a:ln>
        </p:spPr>
      </p:cxnSp>
      <p:cxnSp>
        <p:nvCxnSpPr>
          <p:cNvPr id="433" name="Google Shape;433;p58"/>
          <p:cNvCxnSpPr/>
          <p:nvPr/>
        </p:nvCxnSpPr>
        <p:spPr>
          <a:xfrm>
            <a:off x="845800" y="4690550"/>
            <a:ext cx="3330300" cy="8700"/>
          </a:xfrm>
          <a:prstGeom prst="straightConnector1">
            <a:avLst/>
          </a:prstGeom>
          <a:noFill/>
          <a:ln cap="flat" cmpd="sng" w="9525">
            <a:solidFill>
              <a:schemeClr val="dk2"/>
            </a:solidFill>
            <a:prstDash val="solid"/>
            <a:round/>
            <a:headEnd len="med" w="med" type="none"/>
            <a:tailEnd len="med" w="med" type="triangle"/>
          </a:ln>
        </p:spPr>
      </p:cxnSp>
      <p:sp>
        <p:nvSpPr>
          <p:cNvPr id="434" name="Google Shape;434;p58"/>
          <p:cNvSpPr txBox="1"/>
          <p:nvPr/>
        </p:nvSpPr>
        <p:spPr>
          <a:xfrm>
            <a:off x="2370200" y="4585975"/>
            <a:ext cx="431400" cy="31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x</a:t>
            </a:r>
            <a:r>
              <a:rPr baseline="-25000" lang="en"/>
              <a:t>0</a:t>
            </a:r>
            <a:endParaRPr baseline="-25000"/>
          </a:p>
        </p:txBody>
      </p:sp>
      <p:sp>
        <p:nvSpPr>
          <p:cNvPr id="435" name="Google Shape;435;p58"/>
          <p:cNvSpPr txBox="1"/>
          <p:nvPr/>
        </p:nvSpPr>
        <p:spPr>
          <a:xfrm>
            <a:off x="521850" y="2811750"/>
            <a:ext cx="431400" cy="31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x</a:t>
            </a:r>
            <a:r>
              <a:rPr baseline="-25000" lang="en"/>
              <a:t>1</a:t>
            </a:r>
            <a:endParaRPr baseline="-25000"/>
          </a:p>
        </p:txBody>
      </p:sp>
      <p:sp>
        <p:nvSpPr>
          <p:cNvPr id="436" name="Google Shape;436;p58"/>
          <p:cNvSpPr txBox="1"/>
          <p:nvPr/>
        </p:nvSpPr>
        <p:spPr>
          <a:xfrm>
            <a:off x="2550138" y="2846663"/>
            <a:ext cx="553500" cy="18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0000"/>
                </a:solidFill>
              </a:rPr>
              <a:t>x</a:t>
            </a:r>
            <a:r>
              <a:rPr baseline="30000" lang="en">
                <a:solidFill>
                  <a:srgbClr val="FF0000"/>
                </a:solidFill>
              </a:rPr>
              <a:t>start</a:t>
            </a:r>
            <a:endParaRPr baseline="30000">
              <a:solidFill>
                <a:srgbClr val="FF0000"/>
              </a:solidFill>
            </a:endParaRPr>
          </a:p>
        </p:txBody>
      </p:sp>
      <p:sp>
        <p:nvSpPr>
          <p:cNvPr id="437" name="Google Shape;437;p58"/>
          <p:cNvSpPr txBox="1"/>
          <p:nvPr/>
        </p:nvSpPr>
        <p:spPr>
          <a:xfrm>
            <a:off x="2929325" y="3408500"/>
            <a:ext cx="505800" cy="45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0000"/>
                </a:solidFill>
              </a:rPr>
              <a:t>x</a:t>
            </a:r>
            <a:r>
              <a:rPr baseline="30000" lang="en">
                <a:solidFill>
                  <a:srgbClr val="FF0000"/>
                </a:solidFill>
              </a:rPr>
              <a:t>end</a:t>
            </a:r>
            <a:endParaRPr baseline="30000">
              <a:solidFill>
                <a:srgbClr val="FF0000"/>
              </a:solidFill>
            </a:endParaRPr>
          </a:p>
        </p:txBody>
      </p:sp>
      <p:sp>
        <p:nvSpPr>
          <p:cNvPr id="438" name="Google Shape;438;p5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439" name="Google Shape;439;p58"/>
          <p:cNvPicPr preferRelativeResize="0"/>
          <p:nvPr/>
        </p:nvPicPr>
        <p:blipFill>
          <a:blip r:embed="rId4">
            <a:alphaModFix/>
          </a:blip>
          <a:stretch>
            <a:fillRect/>
          </a:stretch>
        </p:blipFill>
        <p:spPr>
          <a:xfrm>
            <a:off x="4951875" y="2401775"/>
            <a:ext cx="1914225" cy="235283"/>
          </a:xfrm>
          <a:prstGeom prst="rect">
            <a:avLst/>
          </a:prstGeom>
          <a:noFill/>
          <a:ln>
            <a:noFill/>
          </a:ln>
        </p:spPr>
      </p:pic>
      <p:pic>
        <p:nvPicPr>
          <p:cNvPr id="440" name="Google Shape;440;p58"/>
          <p:cNvPicPr preferRelativeResize="0"/>
          <p:nvPr/>
        </p:nvPicPr>
        <p:blipFill>
          <a:blip r:embed="rId5">
            <a:alphaModFix/>
          </a:blip>
          <a:stretch>
            <a:fillRect/>
          </a:stretch>
        </p:blipFill>
        <p:spPr>
          <a:xfrm>
            <a:off x="4951875" y="3188750"/>
            <a:ext cx="3013202" cy="218150"/>
          </a:xfrm>
          <a:prstGeom prst="rect">
            <a:avLst/>
          </a:prstGeom>
          <a:noFill/>
          <a:ln>
            <a:noFill/>
          </a:ln>
        </p:spPr>
      </p:pic>
      <p:pic>
        <p:nvPicPr>
          <p:cNvPr id="441" name="Google Shape;441;p58"/>
          <p:cNvPicPr preferRelativeResize="0"/>
          <p:nvPr/>
        </p:nvPicPr>
        <p:blipFill>
          <a:blip r:embed="rId6">
            <a:alphaModFix/>
          </a:blip>
          <a:stretch>
            <a:fillRect/>
          </a:stretch>
        </p:blipFill>
        <p:spPr>
          <a:xfrm>
            <a:off x="4951875" y="3513550"/>
            <a:ext cx="2509825" cy="353050"/>
          </a:xfrm>
          <a:prstGeom prst="rect">
            <a:avLst/>
          </a:prstGeom>
          <a:noFill/>
          <a:ln>
            <a:noFill/>
          </a:ln>
        </p:spPr>
      </p:pic>
      <p:pic>
        <p:nvPicPr>
          <p:cNvPr id="442" name="Google Shape;442;p58"/>
          <p:cNvPicPr preferRelativeResize="0"/>
          <p:nvPr/>
        </p:nvPicPr>
        <p:blipFill>
          <a:blip r:embed="rId7">
            <a:alphaModFix/>
          </a:blip>
          <a:stretch>
            <a:fillRect/>
          </a:stretch>
        </p:blipFill>
        <p:spPr>
          <a:xfrm>
            <a:off x="4951877" y="4195675"/>
            <a:ext cx="390644" cy="218150"/>
          </a:xfrm>
          <a:prstGeom prst="rect">
            <a:avLst/>
          </a:prstGeom>
          <a:noFill/>
          <a:ln>
            <a:noFill/>
          </a:ln>
        </p:spPr>
      </p:pic>
      <p:cxnSp>
        <p:nvCxnSpPr>
          <p:cNvPr id="443" name="Google Shape;443;p58"/>
          <p:cNvCxnSpPr/>
          <p:nvPr/>
        </p:nvCxnSpPr>
        <p:spPr>
          <a:xfrm>
            <a:off x="4978027" y="4249100"/>
            <a:ext cx="100200" cy="111300"/>
          </a:xfrm>
          <a:prstGeom prst="straightConnector1">
            <a:avLst/>
          </a:prstGeom>
          <a:noFill/>
          <a:ln cap="flat" cmpd="sng" w="9525">
            <a:solidFill>
              <a:srgbClr val="FF0000"/>
            </a:solidFill>
            <a:prstDash val="solid"/>
            <a:round/>
            <a:headEnd len="med" w="med" type="none"/>
            <a:tailEnd len="med" w="med" type="none"/>
          </a:ln>
        </p:spPr>
      </p:cxnSp>
      <p:pic>
        <p:nvPicPr>
          <p:cNvPr id="444" name="Google Shape;444;p58"/>
          <p:cNvPicPr preferRelativeResize="0"/>
          <p:nvPr/>
        </p:nvPicPr>
        <p:blipFill>
          <a:blip r:embed="rId8">
            <a:alphaModFix/>
          </a:blip>
          <a:stretch>
            <a:fillRect/>
          </a:stretch>
        </p:blipFill>
        <p:spPr>
          <a:xfrm>
            <a:off x="4978022" y="4838675"/>
            <a:ext cx="575806" cy="21815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sp>
        <p:nvSpPr>
          <p:cNvPr id="449" name="Google Shape;449;p5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Are the same features useful for different tasks?</a:t>
            </a:r>
            <a:endParaRPr/>
          </a:p>
        </p:txBody>
      </p:sp>
      <p:pic>
        <p:nvPicPr>
          <p:cNvPr id="450" name="Google Shape;450;p59"/>
          <p:cNvPicPr preferRelativeResize="0"/>
          <p:nvPr/>
        </p:nvPicPr>
        <p:blipFill rotWithShape="1">
          <a:blip r:embed="rId3">
            <a:alphaModFix/>
          </a:blip>
          <a:srcRect b="47674" l="27834" r="53769" t="43737"/>
          <a:stretch/>
        </p:blipFill>
        <p:spPr>
          <a:xfrm>
            <a:off x="851625" y="1347025"/>
            <a:ext cx="3329103" cy="3341580"/>
          </a:xfrm>
          <a:prstGeom prst="rect">
            <a:avLst/>
          </a:prstGeom>
          <a:noFill/>
          <a:ln>
            <a:noFill/>
          </a:ln>
        </p:spPr>
      </p:pic>
      <p:cxnSp>
        <p:nvCxnSpPr>
          <p:cNvPr id="451" name="Google Shape;451;p59"/>
          <p:cNvCxnSpPr/>
          <p:nvPr/>
        </p:nvCxnSpPr>
        <p:spPr>
          <a:xfrm>
            <a:off x="4427700" y="3017788"/>
            <a:ext cx="1391400" cy="11400"/>
          </a:xfrm>
          <a:prstGeom prst="straightConnector1">
            <a:avLst/>
          </a:prstGeom>
          <a:noFill/>
          <a:ln cap="flat" cmpd="sng" w="9525">
            <a:solidFill>
              <a:schemeClr val="dk2"/>
            </a:solidFill>
            <a:prstDash val="solid"/>
            <a:round/>
            <a:headEnd len="med" w="med" type="none"/>
            <a:tailEnd len="med" w="med" type="triangle"/>
          </a:ln>
        </p:spPr>
      </p:cxnSp>
      <p:sp>
        <p:nvSpPr>
          <p:cNvPr id="452" name="Google Shape;452;p59"/>
          <p:cNvSpPr txBox="1"/>
          <p:nvPr/>
        </p:nvSpPr>
        <p:spPr>
          <a:xfrm>
            <a:off x="6021303" y="2801825"/>
            <a:ext cx="3122700" cy="43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Is this a</a:t>
            </a:r>
            <a:r>
              <a:rPr lang="en"/>
              <a:t> clock or pressure gauge?</a:t>
            </a:r>
            <a:endParaRPr/>
          </a:p>
        </p:txBody>
      </p:sp>
      <p:sp>
        <p:nvSpPr>
          <p:cNvPr id="453" name="Google Shape;453;p5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sp>
        <p:nvSpPr>
          <p:cNvPr id="458" name="Google Shape;458;p6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Which features are useful?</a:t>
            </a:r>
            <a:endParaRPr/>
          </a:p>
        </p:txBody>
      </p:sp>
      <p:pic>
        <p:nvPicPr>
          <p:cNvPr id="459" name="Google Shape;459;p60"/>
          <p:cNvPicPr preferRelativeResize="0"/>
          <p:nvPr/>
        </p:nvPicPr>
        <p:blipFill rotWithShape="1">
          <a:blip r:embed="rId3">
            <a:alphaModFix/>
          </a:blip>
          <a:srcRect b="47674" l="27834" r="53769" t="43737"/>
          <a:stretch/>
        </p:blipFill>
        <p:spPr>
          <a:xfrm>
            <a:off x="851625" y="1347025"/>
            <a:ext cx="3329103" cy="3341580"/>
          </a:xfrm>
          <a:prstGeom prst="rect">
            <a:avLst/>
          </a:prstGeom>
          <a:noFill/>
          <a:ln>
            <a:noFill/>
          </a:ln>
        </p:spPr>
      </p:pic>
      <p:cxnSp>
        <p:nvCxnSpPr>
          <p:cNvPr id="460" name="Google Shape;460;p60"/>
          <p:cNvCxnSpPr/>
          <p:nvPr/>
        </p:nvCxnSpPr>
        <p:spPr>
          <a:xfrm>
            <a:off x="4427700" y="3017788"/>
            <a:ext cx="1391400" cy="11400"/>
          </a:xfrm>
          <a:prstGeom prst="straightConnector1">
            <a:avLst/>
          </a:prstGeom>
          <a:noFill/>
          <a:ln cap="flat" cmpd="sng" w="9525">
            <a:solidFill>
              <a:schemeClr val="dk2"/>
            </a:solidFill>
            <a:prstDash val="solid"/>
            <a:round/>
            <a:headEnd len="med" w="med" type="none"/>
            <a:tailEnd len="med" w="med" type="triangle"/>
          </a:ln>
        </p:spPr>
      </p:cxnSp>
      <p:sp>
        <p:nvSpPr>
          <p:cNvPr id="461" name="Google Shape;461;p60"/>
          <p:cNvSpPr txBox="1"/>
          <p:nvPr/>
        </p:nvSpPr>
        <p:spPr>
          <a:xfrm>
            <a:off x="6021300" y="2801825"/>
            <a:ext cx="3122700" cy="67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W</a:t>
            </a:r>
            <a:r>
              <a:rPr lang="en"/>
              <a:t>hat year was the clock built?</a:t>
            </a:r>
            <a:endParaRPr/>
          </a:p>
        </p:txBody>
      </p:sp>
      <p:sp>
        <p:nvSpPr>
          <p:cNvPr id="462" name="Google Shape;462;p6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sp>
        <p:nvSpPr>
          <p:cNvPr id="467" name="Google Shape;467;p6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Which features are useful?</a:t>
            </a:r>
            <a:endParaRPr/>
          </a:p>
        </p:txBody>
      </p:sp>
      <p:pic>
        <p:nvPicPr>
          <p:cNvPr id="468" name="Google Shape;468;p61"/>
          <p:cNvPicPr preferRelativeResize="0"/>
          <p:nvPr/>
        </p:nvPicPr>
        <p:blipFill rotWithShape="1">
          <a:blip r:embed="rId3">
            <a:alphaModFix/>
          </a:blip>
          <a:srcRect b="47674" l="27834" r="53769" t="43737"/>
          <a:stretch/>
        </p:blipFill>
        <p:spPr>
          <a:xfrm>
            <a:off x="851625" y="1347025"/>
            <a:ext cx="3329103" cy="3341580"/>
          </a:xfrm>
          <a:prstGeom prst="rect">
            <a:avLst/>
          </a:prstGeom>
          <a:noFill/>
          <a:ln>
            <a:noFill/>
          </a:ln>
        </p:spPr>
      </p:pic>
      <p:cxnSp>
        <p:nvCxnSpPr>
          <p:cNvPr id="469" name="Google Shape;469;p61"/>
          <p:cNvCxnSpPr/>
          <p:nvPr/>
        </p:nvCxnSpPr>
        <p:spPr>
          <a:xfrm>
            <a:off x="4427700" y="3017788"/>
            <a:ext cx="766800" cy="11400"/>
          </a:xfrm>
          <a:prstGeom prst="straightConnector1">
            <a:avLst/>
          </a:prstGeom>
          <a:noFill/>
          <a:ln cap="flat" cmpd="sng" w="9525">
            <a:solidFill>
              <a:schemeClr val="dk2"/>
            </a:solidFill>
            <a:prstDash val="solid"/>
            <a:round/>
            <a:headEnd len="med" w="med" type="none"/>
            <a:tailEnd len="med" w="med" type="triangle"/>
          </a:ln>
        </p:spPr>
      </p:cxnSp>
      <p:pic>
        <p:nvPicPr>
          <p:cNvPr id="470" name="Google Shape;470;p61"/>
          <p:cNvPicPr preferRelativeResize="0"/>
          <p:nvPr/>
        </p:nvPicPr>
        <p:blipFill rotWithShape="1">
          <a:blip r:embed="rId3">
            <a:alphaModFix amt="9000"/>
          </a:blip>
          <a:srcRect b="47674" l="27834" r="53769" t="43737"/>
          <a:stretch/>
        </p:blipFill>
        <p:spPr>
          <a:xfrm>
            <a:off x="5503200" y="1347025"/>
            <a:ext cx="3329103" cy="3341580"/>
          </a:xfrm>
          <a:prstGeom prst="rect">
            <a:avLst/>
          </a:prstGeom>
          <a:noFill/>
          <a:ln>
            <a:noFill/>
          </a:ln>
        </p:spPr>
      </p:pic>
      <p:sp>
        <p:nvSpPr>
          <p:cNvPr id="471" name="Google Shape;471;p61"/>
          <p:cNvSpPr txBox="1"/>
          <p:nvPr/>
        </p:nvSpPr>
        <p:spPr>
          <a:xfrm>
            <a:off x="6212000" y="2818900"/>
            <a:ext cx="2017500" cy="40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How will this image look 5 minutes later?</a:t>
            </a:r>
            <a:endParaRPr/>
          </a:p>
        </p:txBody>
      </p:sp>
      <p:sp>
        <p:nvSpPr>
          <p:cNvPr id="472" name="Google Shape;472;p6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7"/>
          <p:cNvSpPr txBox="1"/>
          <p:nvPr>
            <p:ph idx="1" type="body"/>
          </p:nvPr>
        </p:nvSpPr>
        <p:spPr>
          <a:xfrm>
            <a:off x="311700" y="8476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Approximately 50% of people with Spinal Cord Injury (SCI) have Central Neuropathic Pain (CNP).</a:t>
            </a:r>
            <a:endParaRPr sz="1400"/>
          </a:p>
          <a:p>
            <a:pPr indent="-317500" lvl="0" marL="457200" rtl="0" algn="l">
              <a:spcBef>
                <a:spcPts val="1600"/>
              </a:spcBef>
              <a:spcAft>
                <a:spcPts val="0"/>
              </a:spcAft>
              <a:buSzPts val="1400"/>
              <a:buChar char="●"/>
            </a:pPr>
            <a:r>
              <a:rPr lang="en" sz="1400"/>
              <a:t>Pain in response to non-painful stimuli, episodic (electric shock), “pins and needles”, numbness</a:t>
            </a:r>
            <a:endParaRPr sz="1400"/>
          </a:p>
          <a:p>
            <a:pPr indent="-317500" lvl="0" marL="457200" rtl="0" algn="l">
              <a:spcBef>
                <a:spcPts val="0"/>
              </a:spcBef>
              <a:spcAft>
                <a:spcPts val="0"/>
              </a:spcAft>
              <a:buSzPts val="1400"/>
              <a:buChar char="●"/>
            </a:pPr>
            <a:r>
              <a:rPr lang="en" sz="1400"/>
              <a:t>There is currently no treatment, only prevention</a:t>
            </a:r>
            <a:endParaRPr sz="1400"/>
          </a:p>
          <a:p>
            <a:pPr indent="-317500" lvl="0" marL="457200" rtl="0" algn="l">
              <a:spcBef>
                <a:spcPts val="0"/>
              </a:spcBef>
              <a:spcAft>
                <a:spcPts val="0"/>
              </a:spcAft>
              <a:buSzPts val="1400"/>
              <a:buChar char="●"/>
            </a:pPr>
            <a:r>
              <a:rPr lang="en" sz="1400"/>
              <a:t>Preventative medications have strong side-effects</a:t>
            </a:r>
            <a:endParaRPr sz="1400"/>
          </a:p>
          <a:p>
            <a:pPr indent="0" lvl="0" marL="0" rtl="0" algn="l">
              <a:spcBef>
                <a:spcPts val="1600"/>
              </a:spcBef>
              <a:spcAft>
                <a:spcPts val="0"/>
              </a:spcAft>
              <a:buNone/>
            </a:pPr>
            <a:r>
              <a:rPr lang="en" sz="1400"/>
              <a:t>Predicting whether a patient is likely to develop pain is useful for selective treatment</a:t>
            </a:r>
            <a:endParaRPr sz="1400"/>
          </a:p>
          <a:p>
            <a:pPr indent="-317500" lvl="0" marL="457200" rtl="0" algn="l">
              <a:spcBef>
                <a:spcPts val="1600"/>
              </a:spcBef>
              <a:spcAft>
                <a:spcPts val="0"/>
              </a:spcAft>
              <a:buSzPts val="1400"/>
              <a:buChar char="●"/>
            </a:pPr>
            <a:r>
              <a:rPr lang="en" sz="1400"/>
              <a:t>Manual assessment is time-consuming, error-prone and somewhat subjective</a:t>
            </a:r>
            <a:endParaRPr sz="1400"/>
          </a:p>
          <a:p>
            <a:pPr indent="-317500" lvl="0" marL="457200" rtl="0" algn="l">
              <a:spcBef>
                <a:spcPts val="0"/>
              </a:spcBef>
              <a:spcAft>
                <a:spcPts val="0"/>
              </a:spcAft>
              <a:buSzPts val="1400"/>
              <a:buChar char="●"/>
            </a:pPr>
            <a:r>
              <a:rPr lang="en" sz="1400"/>
              <a:t>There is some evidence that brain Electroencephalogram (EEG) data has characteristic markers</a:t>
            </a:r>
            <a:endParaRPr sz="1400"/>
          </a:p>
          <a:p>
            <a:pPr indent="-317500" lvl="0" marL="457200" rtl="0" algn="l">
              <a:spcBef>
                <a:spcPts val="0"/>
              </a:spcBef>
              <a:spcAft>
                <a:spcPts val="0"/>
              </a:spcAft>
              <a:buSzPts val="1400"/>
              <a:buChar char="●"/>
            </a:pPr>
            <a:r>
              <a:rPr lang="en" sz="1400"/>
              <a:t>We have a (small) dataset with EEG from SCI patients, of which some later developed CNP</a:t>
            </a:r>
            <a:endParaRPr sz="1400"/>
          </a:p>
          <a:p>
            <a:pPr indent="-317500" lvl="0" marL="457200" rtl="0" algn="l">
              <a:spcBef>
                <a:spcPts val="0"/>
              </a:spcBef>
              <a:spcAft>
                <a:spcPts val="0"/>
              </a:spcAft>
              <a:buSzPts val="1400"/>
              <a:buChar char="●"/>
            </a:pPr>
            <a:r>
              <a:rPr lang="en" sz="1400"/>
              <a:t>The data is extremely high-dimensional, so it is very hard for a classifier to tell them apart</a:t>
            </a:r>
            <a:endParaRPr b="1" sz="1400"/>
          </a:p>
        </p:txBody>
      </p:sp>
      <p:sp>
        <p:nvSpPr>
          <p:cNvPr id="87" name="Google Shape;87;p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88" name="Google Shape;88;p17"/>
          <p:cNvSpPr txBox="1"/>
          <p:nvPr/>
        </p:nvSpPr>
        <p:spPr>
          <a:xfrm>
            <a:off x="311700" y="123025"/>
            <a:ext cx="8520600" cy="53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t>Predicting Central Neuropathic Pain</a:t>
            </a:r>
            <a:endParaRPr sz="2800">
              <a:solidFill>
                <a:srgbClr val="000000"/>
              </a:solidFill>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 name="Shape 476"/>
        <p:cNvGrpSpPr/>
        <p:nvPr/>
      </p:nvGrpSpPr>
      <p:grpSpPr>
        <a:xfrm>
          <a:off x="0" y="0"/>
          <a:ext cx="0" cy="0"/>
          <a:chOff x="0" y="0"/>
          <a:chExt cx="0" cy="0"/>
        </a:xfrm>
      </p:grpSpPr>
      <p:pic>
        <p:nvPicPr>
          <p:cNvPr id="477" name="Google Shape;477;p62"/>
          <p:cNvPicPr preferRelativeResize="0"/>
          <p:nvPr/>
        </p:nvPicPr>
        <p:blipFill rotWithShape="1">
          <a:blip r:embed="rId3">
            <a:alphaModFix amt="20000"/>
          </a:blip>
          <a:srcRect b="40997" l="16154" r="42168" t="32383"/>
          <a:stretch/>
        </p:blipFill>
        <p:spPr>
          <a:xfrm>
            <a:off x="5319675" y="2"/>
            <a:ext cx="3745398" cy="5143504"/>
          </a:xfrm>
          <a:prstGeom prst="rect">
            <a:avLst/>
          </a:prstGeom>
          <a:noFill/>
          <a:ln>
            <a:noFill/>
          </a:ln>
        </p:spPr>
      </p:pic>
      <p:sp>
        <p:nvSpPr>
          <p:cNvPr id="478" name="Google Shape;478;p6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Which features are useful?</a:t>
            </a:r>
            <a:endParaRPr/>
          </a:p>
        </p:txBody>
      </p:sp>
      <p:pic>
        <p:nvPicPr>
          <p:cNvPr id="479" name="Google Shape;479;p62"/>
          <p:cNvPicPr preferRelativeResize="0"/>
          <p:nvPr/>
        </p:nvPicPr>
        <p:blipFill rotWithShape="1">
          <a:blip r:embed="rId3">
            <a:alphaModFix/>
          </a:blip>
          <a:srcRect b="47674" l="27834" r="53769" t="43737"/>
          <a:stretch/>
        </p:blipFill>
        <p:spPr>
          <a:xfrm>
            <a:off x="857325" y="2193803"/>
            <a:ext cx="1653203" cy="1659405"/>
          </a:xfrm>
          <a:prstGeom prst="rect">
            <a:avLst/>
          </a:prstGeom>
          <a:noFill/>
          <a:ln>
            <a:noFill/>
          </a:ln>
        </p:spPr>
      </p:pic>
      <p:cxnSp>
        <p:nvCxnSpPr>
          <p:cNvPr id="480" name="Google Shape;480;p62"/>
          <p:cNvCxnSpPr/>
          <p:nvPr/>
        </p:nvCxnSpPr>
        <p:spPr>
          <a:xfrm>
            <a:off x="3531700" y="3017788"/>
            <a:ext cx="766800" cy="11400"/>
          </a:xfrm>
          <a:prstGeom prst="straightConnector1">
            <a:avLst/>
          </a:prstGeom>
          <a:noFill/>
          <a:ln cap="flat" cmpd="sng" w="9525">
            <a:solidFill>
              <a:schemeClr val="dk2"/>
            </a:solidFill>
            <a:prstDash val="solid"/>
            <a:round/>
            <a:headEnd len="med" w="med" type="none"/>
            <a:tailEnd len="med" w="med" type="triangle"/>
          </a:ln>
        </p:spPr>
      </p:cxnSp>
      <p:sp>
        <p:nvSpPr>
          <p:cNvPr id="481" name="Google Shape;481;p62"/>
          <p:cNvSpPr txBox="1"/>
          <p:nvPr/>
        </p:nvSpPr>
        <p:spPr>
          <a:xfrm>
            <a:off x="3148625" y="3290625"/>
            <a:ext cx="1960800" cy="80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How does the</a:t>
            </a:r>
            <a:endParaRPr/>
          </a:p>
          <a:p>
            <a:pPr indent="0" lvl="0" marL="0" rtl="0" algn="l">
              <a:spcBef>
                <a:spcPts val="0"/>
              </a:spcBef>
              <a:spcAft>
                <a:spcPts val="0"/>
              </a:spcAft>
              <a:buNone/>
            </a:pPr>
            <a:r>
              <a:rPr lang="en"/>
              <a:t>surrounding context</a:t>
            </a:r>
            <a:endParaRPr/>
          </a:p>
          <a:p>
            <a:pPr indent="0" lvl="0" marL="0" rtl="0" algn="l">
              <a:spcBef>
                <a:spcPts val="0"/>
              </a:spcBef>
              <a:spcAft>
                <a:spcPts val="0"/>
              </a:spcAft>
              <a:buNone/>
            </a:pPr>
            <a:r>
              <a:rPr lang="en"/>
              <a:t>look?</a:t>
            </a:r>
            <a:endParaRPr/>
          </a:p>
        </p:txBody>
      </p:sp>
      <p:pic>
        <p:nvPicPr>
          <p:cNvPr id="482" name="Google Shape;482;p62"/>
          <p:cNvPicPr preferRelativeResize="0"/>
          <p:nvPr/>
        </p:nvPicPr>
        <p:blipFill rotWithShape="1">
          <a:blip r:embed="rId3">
            <a:alphaModFix/>
          </a:blip>
          <a:srcRect b="47674" l="27834" r="53769" t="43737"/>
          <a:stretch/>
        </p:blipFill>
        <p:spPr>
          <a:xfrm>
            <a:off x="6369175" y="2193803"/>
            <a:ext cx="1653203" cy="1659405"/>
          </a:xfrm>
          <a:prstGeom prst="rect">
            <a:avLst/>
          </a:prstGeom>
          <a:noFill/>
          <a:ln>
            <a:noFill/>
          </a:ln>
        </p:spPr>
      </p:pic>
      <p:sp>
        <p:nvSpPr>
          <p:cNvPr id="483" name="Google Shape;483;p6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 name="Shape 487"/>
        <p:cNvGrpSpPr/>
        <p:nvPr/>
      </p:nvGrpSpPr>
      <p:grpSpPr>
        <a:xfrm>
          <a:off x="0" y="0"/>
          <a:ext cx="0" cy="0"/>
          <a:chOff x="0" y="0"/>
          <a:chExt cx="0" cy="0"/>
        </a:xfrm>
      </p:grpSpPr>
      <p:sp>
        <p:nvSpPr>
          <p:cNvPr id="488" name="Google Shape;488;p63"/>
          <p:cNvSpPr txBox="1"/>
          <p:nvPr>
            <p:ph type="title"/>
          </p:nvPr>
        </p:nvSpPr>
        <p:spPr>
          <a:xfrm>
            <a:off x="311700" y="123025"/>
            <a:ext cx="8520600" cy="53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Overview</a:t>
            </a:r>
            <a:endParaRPr/>
          </a:p>
        </p:txBody>
      </p:sp>
      <p:sp>
        <p:nvSpPr>
          <p:cNvPr id="489" name="Google Shape;489;p63"/>
          <p:cNvSpPr txBox="1"/>
          <p:nvPr>
            <p:ph idx="1" type="body"/>
          </p:nvPr>
        </p:nvSpPr>
        <p:spPr>
          <a:xfrm>
            <a:off x="311700" y="719250"/>
            <a:ext cx="8520600" cy="4291800"/>
          </a:xfrm>
          <a:prstGeom prst="rect">
            <a:avLst/>
          </a:prstGeom>
        </p:spPr>
        <p:txBody>
          <a:bodyPr anchorCtr="0" anchor="t" bIns="91425" lIns="91425" spcFirstLastPara="1" rIns="91425" wrap="square" tIns="91425">
            <a:noAutofit/>
          </a:bodyPr>
          <a:lstStyle/>
          <a:p>
            <a:pPr indent="-361950" lvl="0" marL="457200" rtl="0" algn="l">
              <a:spcBef>
                <a:spcPts val="0"/>
              </a:spcBef>
              <a:spcAft>
                <a:spcPts val="0"/>
              </a:spcAft>
              <a:buSzPts val="2100"/>
              <a:buAutoNum type="arabicPeriod"/>
            </a:pPr>
            <a:r>
              <a:rPr lang="en" sz="2100"/>
              <a:t>Case Study 1</a:t>
            </a:r>
            <a:endParaRPr sz="2100"/>
          </a:p>
          <a:p>
            <a:pPr indent="-361950" lvl="0" marL="457200" rtl="0" algn="l">
              <a:spcBef>
                <a:spcPts val="1600"/>
              </a:spcBef>
              <a:spcAft>
                <a:spcPts val="0"/>
              </a:spcAft>
              <a:buSzPts val="2100"/>
              <a:buAutoNum type="arabicPeriod"/>
            </a:pPr>
            <a:r>
              <a:rPr lang="en" sz="2100"/>
              <a:t>What is Feature Engineering?</a:t>
            </a:r>
            <a:endParaRPr sz="2100"/>
          </a:p>
          <a:p>
            <a:pPr indent="-361950" lvl="0" marL="457200" rtl="0" algn="l">
              <a:spcBef>
                <a:spcPts val="1600"/>
              </a:spcBef>
              <a:spcAft>
                <a:spcPts val="0"/>
              </a:spcAft>
              <a:buClr>
                <a:srgbClr val="FF0000"/>
              </a:buClr>
              <a:buSzPts val="2100"/>
              <a:buAutoNum type="arabicPeriod"/>
            </a:pPr>
            <a:r>
              <a:rPr lang="en" sz="2100">
                <a:solidFill>
                  <a:srgbClr val="FF0000"/>
                </a:solidFill>
              </a:rPr>
              <a:t>Feature Selection: Finding Relevant Subsets of Features</a:t>
            </a:r>
            <a:endParaRPr sz="2100">
              <a:solidFill>
                <a:srgbClr val="FF0000"/>
              </a:solidFill>
            </a:endParaRPr>
          </a:p>
          <a:p>
            <a:pPr indent="-323850" lvl="1" marL="914400" rtl="0" algn="l">
              <a:spcBef>
                <a:spcPts val="1000"/>
              </a:spcBef>
              <a:spcAft>
                <a:spcPts val="0"/>
              </a:spcAft>
              <a:buSzPts val="1500"/>
              <a:buAutoNum type="arabicPeriod"/>
            </a:pPr>
            <a:r>
              <a:rPr lang="en" sz="1500"/>
              <a:t>Filtering Methods</a:t>
            </a:r>
            <a:endParaRPr sz="1500"/>
          </a:p>
          <a:p>
            <a:pPr indent="-323850" lvl="1" marL="914400" rtl="0" algn="l">
              <a:spcBef>
                <a:spcPts val="0"/>
              </a:spcBef>
              <a:spcAft>
                <a:spcPts val="0"/>
              </a:spcAft>
              <a:buSzPts val="1500"/>
              <a:buAutoNum type="arabicPeriod"/>
            </a:pPr>
            <a:r>
              <a:rPr lang="en" sz="1500"/>
              <a:t>Wrapper Methods</a:t>
            </a:r>
            <a:endParaRPr sz="1500"/>
          </a:p>
          <a:p>
            <a:pPr indent="-323850" lvl="1" marL="914400" rtl="0" algn="l">
              <a:spcBef>
                <a:spcPts val="0"/>
              </a:spcBef>
              <a:spcAft>
                <a:spcPts val="0"/>
              </a:spcAft>
              <a:buSzPts val="1500"/>
              <a:buAutoNum type="arabicPeriod"/>
            </a:pPr>
            <a:r>
              <a:rPr lang="en" sz="1500"/>
              <a:t>Embedding Methods</a:t>
            </a:r>
            <a:endParaRPr sz="2100"/>
          </a:p>
          <a:p>
            <a:pPr indent="-361950" lvl="0" marL="457200" rtl="0" algn="l">
              <a:spcBef>
                <a:spcPts val="1600"/>
              </a:spcBef>
              <a:spcAft>
                <a:spcPts val="0"/>
              </a:spcAft>
              <a:buSzPts val="2100"/>
              <a:buAutoNum type="arabicPeriod"/>
            </a:pPr>
            <a:r>
              <a:rPr lang="en" sz="2100"/>
              <a:t>Feature Extraction</a:t>
            </a:r>
            <a:endParaRPr sz="1500"/>
          </a:p>
        </p:txBody>
      </p:sp>
      <p:sp>
        <p:nvSpPr>
          <p:cNvPr id="490" name="Google Shape;490;p6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4" name="Shape 494"/>
        <p:cNvGrpSpPr/>
        <p:nvPr/>
      </p:nvGrpSpPr>
      <p:grpSpPr>
        <a:xfrm>
          <a:off x="0" y="0"/>
          <a:ext cx="0" cy="0"/>
          <a:chOff x="0" y="0"/>
          <a:chExt cx="0" cy="0"/>
        </a:xfrm>
      </p:grpSpPr>
      <p:sp>
        <p:nvSpPr>
          <p:cNvPr id="495" name="Google Shape;495;p6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Feature Selection</a:t>
            </a:r>
            <a:endParaRPr/>
          </a:p>
        </p:txBody>
      </p:sp>
      <p:sp>
        <p:nvSpPr>
          <p:cNvPr id="496" name="Google Shape;496;p6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400"/>
              <a:t>Context</a:t>
            </a:r>
            <a:r>
              <a:rPr lang="en" sz="1400"/>
              <a:t> </a:t>
            </a:r>
            <a:endParaRPr sz="1400"/>
          </a:p>
          <a:p>
            <a:pPr indent="0" lvl="0" marL="0" rtl="0" algn="l">
              <a:spcBef>
                <a:spcPts val="1600"/>
              </a:spcBef>
              <a:spcAft>
                <a:spcPts val="0"/>
              </a:spcAft>
              <a:buNone/>
            </a:pPr>
            <a:r>
              <a:rPr lang="en" sz="1400"/>
              <a:t>Dataset with </a:t>
            </a:r>
            <a:r>
              <a:rPr lang="en" sz="1400"/>
              <a:t>D features per datapoint.</a:t>
            </a:r>
            <a:endParaRPr sz="1400"/>
          </a:p>
          <a:p>
            <a:pPr indent="0" lvl="0" marL="0" rtl="0" algn="l">
              <a:spcBef>
                <a:spcPts val="1600"/>
              </a:spcBef>
              <a:spcAft>
                <a:spcPts val="0"/>
              </a:spcAft>
              <a:buNone/>
            </a:pPr>
            <a:r>
              <a:rPr b="1" lang="en" sz="1400"/>
              <a:t>Goal</a:t>
            </a:r>
            <a:r>
              <a:rPr lang="en" sz="1400"/>
              <a:t> </a:t>
            </a:r>
            <a:endParaRPr sz="1400"/>
          </a:p>
          <a:p>
            <a:pPr indent="0" lvl="0" marL="0" rtl="0" algn="l">
              <a:spcBef>
                <a:spcPts val="1600"/>
              </a:spcBef>
              <a:spcAft>
                <a:spcPts val="0"/>
              </a:spcAft>
              <a:buNone/>
            </a:pPr>
            <a:r>
              <a:rPr lang="en" sz="1400"/>
              <a:t>Find the subspace of M &lt;&lt; D features with minimal error on hold-out set.</a:t>
            </a:r>
            <a:endParaRPr sz="1400"/>
          </a:p>
          <a:p>
            <a:pPr indent="-317500" lvl="0" marL="457200" rtl="0" algn="l">
              <a:spcBef>
                <a:spcPts val="1600"/>
              </a:spcBef>
              <a:spcAft>
                <a:spcPts val="0"/>
              </a:spcAft>
              <a:buSzPts val="1400"/>
              <a:buChar char="-"/>
            </a:pPr>
            <a:r>
              <a:rPr lang="en" sz="1400"/>
              <a:t>Brute-force subset evaluation is exponential in the number of features (NP-hard problem)</a:t>
            </a:r>
            <a:endParaRPr sz="1400"/>
          </a:p>
          <a:p>
            <a:pPr indent="-317500" lvl="0" marL="457200" rtl="0" algn="l">
              <a:spcBef>
                <a:spcPts val="0"/>
              </a:spcBef>
              <a:spcAft>
                <a:spcPts val="0"/>
              </a:spcAft>
              <a:buSzPts val="1400"/>
              <a:buChar char="-"/>
            </a:pPr>
            <a:r>
              <a:rPr lang="en" sz="1400"/>
              <a:t>Heuristics </a:t>
            </a:r>
            <a:endParaRPr sz="1400"/>
          </a:p>
          <a:p>
            <a:pPr indent="-304800" lvl="1" marL="914400" rtl="0" algn="l">
              <a:spcBef>
                <a:spcPts val="0"/>
              </a:spcBef>
              <a:spcAft>
                <a:spcPts val="0"/>
              </a:spcAft>
              <a:buSzPts val="1200"/>
              <a:buChar char="-"/>
            </a:pPr>
            <a:r>
              <a:rPr lang="en" sz="1200"/>
              <a:t>Filtering: use surrogate measure and test individual features’ relevance  </a:t>
            </a:r>
            <a:endParaRPr sz="1200"/>
          </a:p>
          <a:p>
            <a:pPr indent="-304800" lvl="1" marL="914400" rtl="0" algn="l">
              <a:spcBef>
                <a:spcPts val="0"/>
              </a:spcBef>
              <a:spcAft>
                <a:spcPts val="0"/>
              </a:spcAft>
              <a:buSzPts val="1200"/>
              <a:buChar char="-"/>
            </a:pPr>
            <a:r>
              <a:rPr lang="en" sz="1200"/>
              <a:t>Wrappers: greedily build feature set and evaluation using predictive model</a:t>
            </a:r>
            <a:endParaRPr sz="1200"/>
          </a:p>
          <a:p>
            <a:pPr indent="-304800" lvl="1" marL="914400" rtl="0" algn="l">
              <a:spcBef>
                <a:spcPts val="0"/>
              </a:spcBef>
              <a:spcAft>
                <a:spcPts val="0"/>
              </a:spcAft>
              <a:buSzPts val="1200"/>
              <a:buChar char="-"/>
            </a:pPr>
            <a:r>
              <a:rPr lang="en" sz="1200"/>
              <a:t>Embedding: predictive model selects features during learning process (e.g., LASSO)</a:t>
            </a:r>
            <a:endParaRPr sz="1200"/>
          </a:p>
          <a:p>
            <a:pPr indent="0" lvl="0" marL="0" rtl="0" algn="l">
              <a:spcBef>
                <a:spcPts val="1600"/>
              </a:spcBef>
              <a:spcAft>
                <a:spcPts val="1600"/>
              </a:spcAft>
              <a:buNone/>
            </a:pPr>
            <a:r>
              <a:t/>
            </a:r>
            <a:endParaRPr sz="1400"/>
          </a:p>
        </p:txBody>
      </p:sp>
      <p:sp>
        <p:nvSpPr>
          <p:cNvPr id="497" name="Google Shape;497;p6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1" name="Shape 501"/>
        <p:cNvGrpSpPr/>
        <p:nvPr/>
      </p:nvGrpSpPr>
      <p:grpSpPr>
        <a:xfrm>
          <a:off x="0" y="0"/>
          <a:ext cx="0" cy="0"/>
          <a:chOff x="0" y="0"/>
          <a:chExt cx="0" cy="0"/>
        </a:xfrm>
      </p:grpSpPr>
      <p:sp>
        <p:nvSpPr>
          <p:cNvPr id="502" name="Google Shape;502;p6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Filtering Methods</a:t>
            </a:r>
            <a:endParaRPr/>
          </a:p>
        </p:txBody>
      </p:sp>
      <p:sp>
        <p:nvSpPr>
          <p:cNvPr id="503" name="Google Shape;503;p6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Idea: </a:t>
            </a:r>
            <a:endParaRPr sz="1400"/>
          </a:p>
          <a:p>
            <a:pPr indent="-317500" lvl="0" marL="457200" rtl="0" algn="l">
              <a:spcBef>
                <a:spcPts val="1600"/>
              </a:spcBef>
              <a:spcAft>
                <a:spcPts val="0"/>
              </a:spcAft>
              <a:buSzPts val="1400"/>
              <a:buAutoNum type="arabicPeriod"/>
            </a:pPr>
            <a:r>
              <a:rPr lang="en" sz="1400"/>
              <a:t>Measure </a:t>
            </a:r>
            <a:r>
              <a:rPr i="1" lang="en" sz="1400"/>
              <a:t>relevance </a:t>
            </a:r>
            <a:r>
              <a:rPr lang="en" sz="1400"/>
              <a:t>of individual feature for dependent variable.</a:t>
            </a:r>
            <a:endParaRPr sz="1400"/>
          </a:p>
          <a:p>
            <a:pPr indent="-317500" lvl="0" marL="457200" rtl="0" algn="l">
              <a:spcBef>
                <a:spcPts val="0"/>
              </a:spcBef>
              <a:spcAft>
                <a:spcPts val="0"/>
              </a:spcAft>
              <a:buSzPts val="1400"/>
              <a:buAutoNum type="arabicPeriod"/>
            </a:pPr>
            <a:r>
              <a:rPr lang="en" sz="1400"/>
              <a:t>Rank features by relevance</a:t>
            </a:r>
            <a:endParaRPr sz="1400"/>
          </a:p>
          <a:p>
            <a:pPr indent="-317500" lvl="0" marL="457200" rtl="0" algn="l">
              <a:spcBef>
                <a:spcPts val="0"/>
              </a:spcBef>
              <a:spcAft>
                <a:spcPts val="0"/>
              </a:spcAft>
              <a:buSzPts val="1400"/>
              <a:buAutoNum type="arabicPeriod"/>
            </a:pPr>
            <a:r>
              <a:rPr lang="en" sz="1400"/>
              <a:t>Keep top K relevant features; k could be chosen via cross-validation</a:t>
            </a:r>
            <a:endParaRPr sz="1400"/>
          </a:p>
          <a:p>
            <a:pPr indent="0" lvl="0" marL="0" rtl="0" algn="l">
              <a:spcBef>
                <a:spcPts val="1600"/>
              </a:spcBef>
              <a:spcAft>
                <a:spcPts val="0"/>
              </a:spcAft>
              <a:buNone/>
            </a:pPr>
            <a:r>
              <a:rPr lang="en" sz="1400"/>
              <a:t>Statistical tests used as relevance scores:</a:t>
            </a:r>
            <a:endParaRPr sz="1400"/>
          </a:p>
          <a:p>
            <a:pPr indent="-317500" lvl="0" marL="457200" rtl="0" algn="l">
              <a:spcBef>
                <a:spcPts val="1600"/>
              </a:spcBef>
              <a:spcAft>
                <a:spcPts val="0"/>
              </a:spcAft>
              <a:buSzPts val="1400"/>
              <a:buChar char="●"/>
            </a:pPr>
            <a:r>
              <a:rPr lang="en" sz="1400"/>
              <a:t>Pearson Correlation</a:t>
            </a:r>
            <a:endParaRPr sz="1400"/>
          </a:p>
          <a:p>
            <a:pPr indent="-317500" lvl="0" marL="457200" rtl="0" algn="l">
              <a:spcBef>
                <a:spcPts val="0"/>
              </a:spcBef>
              <a:spcAft>
                <a:spcPts val="0"/>
              </a:spcAft>
              <a:buSzPts val="1400"/>
              <a:buChar char="●"/>
            </a:pPr>
            <a:r>
              <a:rPr lang="en" sz="1400"/>
              <a:t>Chi-Square</a:t>
            </a:r>
            <a:endParaRPr sz="1400"/>
          </a:p>
          <a:p>
            <a:pPr indent="-317500" lvl="0" marL="457200" rtl="0" algn="l">
              <a:spcBef>
                <a:spcPts val="0"/>
              </a:spcBef>
              <a:spcAft>
                <a:spcPts val="0"/>
              </a:spcAft>
              <a:buSzPts val="1400"/>
              <a:buChar char="●"/>
            </a:pPr>
            <a:r>
              <a:rPr lang="en" sz="1400"/>
              <a:t>Mutual Information</a:t>
            </a:r>
            <a:endParaRPr sz="1400"/>
          </a:p>
          <a:p>
            <a:pPr indent="-317500" lvl="0" marL="457200" rtl="0" algn="l">
              <a:spcBef>
                <a:spcPts val="0"/>
              </a:spcBef>
              <a:spcAft>
                <a:spcPts val="0"/>
              </a:spcAft>
              <a:buSzPts val="1400"/>
              <a:buChar char="●"/>
            </a:pPr>
            <a:r>
              <a:rPr lang="en" sz="1400"/>
              <a:t>t-test / ANOVA</a:t>
            </a:r>
            <a:endParaRPr sz="1400"/>
          </a:p>
          <a:p>
            <a:pPr indent="0" lvl="0" marL="0" rtl="0" algn="l">
              <a:spcBef>
                <a:spcPts val="1600"/>
              </a:spcBef>
              <a:spcAft>
                <a:spcPts val="0"/>
              </a:spcAft>
              <a:buNone/>
            </a:pPr>
            <a:r>
              <a:t/>
            </a:r>
            <a:endParaRPr sz="1400"/>
          </a:p>
          <a:p>
            <a:pPr indent="0" lvl="0" marL="0" rtl="0" algn="l">
              <a:spcBef>
                <a:spcPts val="1600"/>
              </a:spcBef>
              <a:spcAft>
                <a:spcPts val="1600"/>
              </a:spcAft>
              <a:buNone/>
            </a:pPr>
            <a:r>
              <a:t/>
            </a:r>
            <a:endParaRPr sz="1400"/>
          </a:p>
        </p:txBody>
      </p:sp>
      <p:sp>
        <p:nvSpPr>
          <p:cNvPr id="504" name="Google Shape;504;p6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8" name="Shape 508"/>
        <p:cNvGrpSpPr/>
        <p:nvPr/>
      </p:nvGrpSpPr>
      <p:grpSpPr>
        <a:xfrm>
          <a:off x="0" y="0"/>
          <a:ext cx="0" cy="0"/>
          <a:chOff x="0" y="0"/>
          <a:chExt cx="0" cy="0"/>
        </a:xfrm>
      </p:grpSpPr>
      <p:sp>
        <p:nvSpPr>
          <p:cNvPr id="509" name="Google Shape;509;p6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Filtering: Case Study 1</a:t>
            </a:r>
            <a:endParaRPr/>
          </a:p>
        </p:txBody>
      </p:sp>
      <p:sp>
        <p:nvSpPr>
          <p:cNvPr id="510" name="Google Shape;510;p6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511" name="Google Shape;511;p66"/>
          <p:cNvPicPr preferRelativeResize="0"/>
          <p:nvPr/>
        </p:nvPicPr>
        <p:blipFill>
          <a:blip r:embed="rId3">
            <a:alphaModFix/>
          </a:blip>
          <a:stretch>
            <a:fillRect/>
          </a:stretch>
        </p:blipFill>
        <p:spPr>
          <a:xfrm>
            <a:off x="2558675" y="1017725"/>
            <a:ext cx="4026660" cy="3820976"/>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5" name="Shape 515"/>
        <p:cNvGrpSpPr/>
        <p:nvPr/>
      </p:nvGrpSpPr>
      <p:grpSpPr>
        <a:xfrm>
          <a:off x="0" y="0"/>
          <a:ext cx="0" cy="0"/>
          <a:chOff x="0" y="0"/>
          <a:chExt cx="0" cy="0"/>
        </a:xfrm>
      </p:grpSpPr>
      <p:sp>
        <p:nvSpPr>
          <p:cNvPr id="516" name="Google Shape;516;p6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Filtering: Case Study 1</a:t>
            </a:r>
            <a:endParaRPr/>
          </a:p>
        </p:txBody>
      </p:sp>
      <p:sp>
        <p:nvSpPr>
          <p:cNvPr id="517" name="Google Shape;517;p6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518" name="Google Shape;518;p67"/>
          <p:cNvPicPr preferRelativeResize="0"/>
          <p:nvPr/>
        </p:nvPicPr>
        <p:blipFill>
          <a:blip r:embed="rId3">
            <a:alphaModFix/>
          </a:blip>
          <a:stretch>
            <a:fillRect/>
          </a:stretch>
        </p:blipFill>
        <p:spPr>
          <a:xfrm>
            <a:off x="901250" y="1017725"/>
            <a:ext cx="7341509" cy="3820974"/>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2" name="Shape 522"/>
        <p:cNvGrpSpPr/>
        <p:nvPr/>
      </p:nvGrpSpPr>
      <p:grpSpPr>
        <a:xfrm>
          <a:off x="0" y="0"/>
          <a:ext cx="0" cy="0"/>
          <a:chOff x="0" y="0"/>
          <a:chExt cx="0" cy="0"/>
        </a:xfrm>
      </p:grpSpPr>
      <p:sp>
        <p:nvSpPr>
          <p:cNvPr id="523" name="Google Shape;523;p6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Filtering: Case Study 1</a:t>
            </a:r>
            <a:endParaRPr/>
          </a:p>
        </p:txBody>
      </p:sp>
      <p:sp>
        <p:nvSpPr>
          <p:cNvPr id="524" name="Google Shape;524;p6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525" name="Google Shape;525;p68"/>
          <p:cNvPicPr preferRelativeResize="0"/>
          <p:nvPr/>
        </p:nvPicPr>
        <p:blipFill rotWithShape="1">
          <a:blip r:embed="rId3">
            <a:alphaModFix/>
          </a:blip>
          <a:srcRect b="0" l="17500" r="18561" t="7261"/>
          <a:stretch/>
        </p:blipFill>
        <p:spPr>
          <a:xfrm>
            <a:off x="3209850" y="1017725"/>
            <a:ext cx="2724301" cy="3543574"/>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9" name="Shape 529"/>
        <p:cNvGrpSpPr/>
        <p:nvPr/>
      </p:nvGrpSpPr>
      <p:grpSpPr>
        <a:xfrm>
          <a:off x="0" y="0"/>
          <a:ext cx="0" cy="0"/>
          <a:chOff x="0" y="0"/>
          <a:chExt cx="0" cy="0"/>
        </a:xfrm>
      </p:grpSpPr>
      <p:sp>
        <p:nvSpPr>
          <p:cNvPr id="530" name="Google Shape;530;p6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Wrapper Methods</a:t>
            </a:r>
            <a:endParaRPr/>
          </a:p>
        </p:txBody>
      </p:sp>
      <p:sp>
        <p:nvSpPr>
          <p:cNvPr id="531" name="Google Shape;531;p6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400"/>
              <a:t>Backward feature elimination</a:t>
            </a:r>
            <a:endParaRPr sz="1400"/>
          </a:p>
          <a:p>
            <a:pPr indent="-317500" lvl="0" marL="457200" rtl="0" algn="l">
              <a:spcBef>
                <a:spcPts val="0"/>
              </a:spcBef>
              <a:spcAft>
                <a:spcPts val="0"/>
              </a:spcAft>
              <a:buSzPts val="1400"/>
              <a:buAutoNum type="arabicPeriod"/>
            </a:pPr>
            <a:r>
              <a:rPr lang="en" sz="1400"/>
              <a:t>Initialize the feature set F to include all features F</a:t>
            </a:r>
            <a:r>
              <a:rPr baseline="-25000" lang="en" sz="1400"/>
              <a:t>0</a:t>
            </a:r>
            <a:r>
              <a:rPr lang="en" sz="1400"/>
              <a:t>: {f</a:t>
            </a:r>
            <a:r>
              <a:rPr baseline="-25000" lang="en" sz="1400"/>
              <a:t>0</a:t>
            </a:r>
            <a:r>
              <a:rPr lang="en" sz="1400"/>
              <a:t>, f</a:t>
            </a:r>
            <a:r>
              <a:rPr baseline="-25000" lang="en" sz="1400"/>
              <a:t>1</a:t>
            </a:r>
            <a:r>
              <a:rPr lang="en" sz="1400"/>
              <a:t>, …, , f</a:t>
            </a:r>
            <a:r>
              <a:rPr baseline="-25000" lang="en" sz="1400"/>
              <a:t>M-1</a:t>
            </a:r>
            <a:r>
              <a:rPr lang="en" sz="1400"/>
              <a:t>} and evaluate performance</a:t>
            </a:r>
            <a:endParaRPr sz="1400"/>
          </a:p>
          <a:p>
            <a:pPr indent="-317500" lvl="0" marL="457200" rtl="0" algn="l">
              <a:spcBef>
                <a:spcPts val="0"/>
              </a:spcBef>
              <a:spcAft>
                <a:spcPts val="0"/>
              </a:spcAft>
              <a:buSzPts val="1400"/>
              <a:buAutoNum type="arabicPeriod"/>
            </a:pPr>
            <a:r>
              <a:rPr lang="en" sz="1400"/>
              <a:t>Evaluate performance with feature sets F\f</a:t>
            </a:r>
            <a:r>
              <a:rPr baseline="-25000" lang="en" sz="1400"/>
              <a:t>i</a:t>
            </a:r>
            <a:r>
              <a:rPr lang="en" sz="1400"/>
              <a:t> , removing a single feature f</a:t>
            </a:r>
            <a:r>
              <a:rPr baseline="-25000" lang="en" sz="1400"/>
              <a:t>i</a:t>
            </a:r>
            <a:r>
              <a:rPr lang="en" sz="1400"/>
              <a:t> from F.</a:t>
            </a:r>
            <a:endParaRPr sz="1400"/>
          </a:p>
          <a:p>
            <a:pPr indent="-317500" lvl="0" marL="457200" rtl="0" algn="l">
              <a:spcBef>
                <a:spcPts val="0"/>
              </a:spcBef>
              <a:spcAft>
                <a:spcPts val="0"/>
              </a:spcAft>
              <a:buSzPts val="1400"/>
              <a:buAutoNum type="arabicPeriod"/>
            </a:pPr>
            <a:r>
              <a:rPr lang="en" sz="1400"/>
              <a:t>Update F to exclude f</a:t>
            </a:r>
            <a:r>
              <a:rPr baseline="-25000" lang="en" sz="1400"/>
              <a:t>i</a:t>
            </a:r>
            <a:r>
              <a:rPr lang="en" sz="1400"/>
              <a:t> for the one feature that maximally maintained or increased performance.</a:t>
            </a:r>
            <a:endParaRPr sz="1400"/>
          </a:p>
          <a:p>
            <a:pPr indent="-317500" lvl="0" marL="457200" rtl="0" algn="l">
              <a:spcBef>
                <a:spcPts val="0"/>
              </a:spcBef>
              <a:spcAft>
                <a:spcPts val="0"/>
              </a:spcAft>
              <a:buSzPts val="1400"/>
              <a:buAutoNum type="arabicPeriod"/>
            </a:pPr>
            <a:r>
              <a:rPr lang="en" sz="1400"/>
              <a:t>Repeat steps 2 and 3 until</a:t>
            </a:r>
            <a:endParaRPr sz="1400"/>
          </a:p>
          <a:p>
            <a:pPr indent="-317500" lvl="1" marL="914400" rtl="0" algn="l">
              <a:spcBef>
                <a:spcPts val="0"/>
              </a:spcBef>
              <a:spcAft>
                <a:spcPts val="0"/>
              </a:spcAft>
              <a:buSzPts val="1400"/>
              <a:buAutoNum type="alphaLcPeriod"/>
            </a:pPr>
            <a:r>
              <a:rPr lang="en"/>
              <a:t>Performance degrades</a:t>
            </a:r>
            <a:endParaRPr/>
          </a:p>
          <a:p>
            <a:pPr indent="-317500" lvl="1" marL="914400" rtl="0" algn="l">
              <a:spcBef>
                <a:spcPts val="0"/>
              </a:spcBef>
              <a:spcAft>
                <a:spcPts val="0"/>
              </a:spcAft>
              <a:buSzPts val="1400"/>
              <a:buAutoNum type="alphaLcPeriod"/>
            </a:pPr>
            <a:r>
              <a:rPr lang="en"/>
              <a:t>Target number of features is reached</a:t>
            </a:r>
            <a:endParaRPr sz="1400"/>
          </a:p>
        </p:txBody>
      </p:sp>
      <p:sp>
        <p:nvSpPr>
          <p:cNvPr id="532" name="Google Shape;532;p6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6" name="Shape 536"/>
        <p:cNvGrpSpPr/>
        <p:nvPr/>
      </p:nvGrpSpPr>
      <p:grpSpPr>
        <a:xfrm>
          <a:off x="0" y="0"/>
          <a:ext cx="0" cy="0"/>
          <a:chOff x="0" y="0"/>
          <a:chExt cx="0" cy="0"/>
        </a:xfrm>
      </p:grpSpPr>
      <p:sp>
        <p:nvSpPr>
          <p:cNvPr id="537" name="Google Shape;537;p7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Backward Electrode Elimination: Case Study 1</a:t>
            </a:r>
            <a:endParaRPr/>
          </a:p>
        </p:txBody>
      </p:sp>
      <p:sp>
        <p:nvSpPr>
          <p:cNvPr id="538" name="Google Shape;538;p7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539" name="Google Shape;539;p70"/>
          <p:cNvPicPr preferRelativeResize="0"/>
          <p:nvPr/>
        </p:nvPicPr>
        <p:blipFill rotWithShape="1">
          <a:blip r:embed="rId3">
            <a:alphaModFix/>
          </a:blip>
          <a:srcRect b="0" l="0" r="0" t="0"/>
          <a:stretch/>
        </p:blipFill>
        <p:spPr>
          <a:xfrm>
            <a:off x="2542850" y="1017725"/>
            <a:ext cx="4058303" cy="3820976"/>
          </a:xfrm>
          <a:prstGeom prst="rect">
            <a:avLst/>
          </a:prstGeom>
          <a:noFill/>
          <a:ln>
            <a:noFill/>
          </a:ln>
        </p:spPr>
      </p:pic>
      <p:sp>
        <p:nvSpPr>
          <p:cNvPr id="540" name="Google Shape;540;p70"/>
          <p:cNvSpPr txBox="1"/>
          <p:nvPr/>
        </p:nvSpPr>
        <p:spPr>
          <a:xfrm>
            <a:off x="450625" y="1129000"/>
            <a:ext cx="1598400" cy="33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Iteration 1</a:t>
            </a:r>
            <a:endParaRPr/>
          </a:p>
        </p:txBody>
      </p:sp>
      <p:cxnSp>
        <p:nvCxnSpPr>
          <p:cNvPr id="541" name="Google Shape;541;p70"/>
          <p:cNvCxnSpPr/>
          <p:nvPr/>
        </p:nvCxnSpPr>
        <p:spPr>
          <a:xfrm>
            <a:off x="2982075" y="1747250"/>
            <a:ext cx="3574500" cy="0"/>
          </a:xfrm>
          <a:prstGeom prst="straightConnector1">
            <a:avLst/>
          </a:prstGeom>
          <a:noFill/>
          <a:ln cap="flat" cmpd="sng" w="9525">
            <a:solidFill>
              <a:srgbClr val="FF0000"/>
            </a:solidFill>
            <a:prstDash val="solid"/>
            <a:round/>
            <a:headEnd len="med" w="med" type="none"/>
            <a:tailEnd len="med" w="med" type="none"/>
          </a:ln>
        </p:spPr>
      </p:cxnSp>
      <p:sp>
        <p:nvSpPr>
          <p:cNvPr id="542" name="Google Shape;542;p70"/>
          <p:cNvSpPr txBox="1"/>
          <p:nvPr/>
        </p:nvSpPr>
        <p:spPr>
          <a:xfrm>
            <a:off x="1080950" y="1570575"/>
            <a:ext cx="1461900" cy="26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t>baseline performance</a:t>
            </a:r>
            <a:endParaRPr sz="1000"/>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6" name="Shape 546"/>
        <p:cNvGrpSpPr/>
        <p:nvPr/>
      </p:nvGrpSpPr>
      <p:grpSpPr>
        <a:xfrm>
          <a:off x="0" y="0"/>
          <a:ext cx="0" cy="0"/>
          <a:chOff x="0" y="0"/>
          <a:chExt cx="0" cy="0"/>
        </a:xfrm>
      </p:grpSpPr>
      <p:sp>
        <p:nvSpPr>
          <p:cNvPr id="547" name="Google Shape;547;p7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Backward Electrode Elimination: Case Study 1</a:t>
            </a:r>
            <a:endParaRPr/>
          </a:p>
        </p:txBody>
      </p:sp>
      <p:sp>
        <p:nvSpPr>
          <p:cNvPr id="548" name="Google Shape;548;p7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549" name="Google Shape;549;p71"/>
          <p:cNvPicPr preferRelativeResize="0"/>
          <p:nvPr/>
        </p:nvPicPr>
        <p:blipFill rotWithShape="1">
          <a:blip r:embed="rId3">
            <a:alphaModFix/>
          </a:blip>
          <a:srcRect b="0" l="0" r="0" t="0"/>
          <a:stretch/>
        </p:blipFill>
        <p:spPr>
          <a:xfrm>
            <a:off x="2542850" y="1017725"/>
            <a:ext cx="4058303" cy="3820976"/>
          </a:xfrm>
          <a:prstGeom prst="rect">
            <a:avLst/>
          </a:prstGeom>
          <a:noFill/>
          <a:ln>
            <a:noFill/>
          </a:ln>
        </p:spPr>
      </p:pic>
      <p:sp>
        <p:nvSpPr>
          <p:cNvPr id="550" name="Google Shape;550;p71"/>
          <p:cNvSpPr txBox="1"/>
          <p:nvPr/>
        </p:nvSpPr>
        <p:spPr>
          <a:xfrm>
            <a:off x="450625" y="1129000"/>
            <a:ext cx="1598400" cy="33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Iteration 1</a:t>
            </a:r>
            <a:endParaRPr/>
          </a:p>
        </p:txBody>
      </p:sp>
      <p:cxnSp>
        <p:nvCxnSpPr>
          <p:cNvPr id="551" name="Google Shape;551;p71"/>
          <p:cNvCxnSpPr/>
          <p:nvPr/>
        </p:nvCxnSpPr>
        <p:spPr>
          <a:xfrm>
            <a:off x="2982075" y="1747250"/>
            <a:ext cx="3574500" cy="0"/>
          </a:xfrm>
          <a:prstGeom prst="straightConnector1">
            <a:avLst/>
          </a:prstGeom>
          <a:noFill/>
          <a:ln cap="flat" cmpd="sng" w="9525">
            <a:solidFill>
              <a:srgbClr val="FF0000"/>
            </a:solidFill>
            <a:prstDash val="solid"/>
            <a:round/>
            <a:headEnd len="med" w="med" type="none"/>
            <a:tailEnd len="med" w="med" type="none"/>
          </a:ln>
        </p:spPr>
      </p:cxnSp>
      <p:sp>
        <p:nvSpPr>
          <p:cNvPr id="552" name="Google Shape;552;p71"/>
          <p:cNvSpPr txBox="1"/>
          <p:nvPr/>
        </p:nvSpPr>
        <p:spPr>
          <a:xfrm>
            <a:off x="1080950" y="1570575"/>
            <a:ext cx="1461900" cy="26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t>baseline performance</a:t>
            </a:r>
            <a:endParaRPr sz="1000"/>
          </a:p>
        </p:txBody>
      </p:sp>
      <p:cxnSp>
        <p:nvCxnSpPr>
          <p:cNvPr id="553" name="Google Shape;553;p71"/>
          <p:cNvCxnSpPr/>
          <p:nvPr/>
        </p:nvCxnSpPr>
        <p:spPr>
          <a:xfrm>
            <a:off x="6654950" y="1256900"/>
            <a:ext cx="321000" cy="0"/>
          </a:xfrm>
          <a:prstGeom prst="straightConnector1">
            <a:avLst/>
          </a:prstGeom>
          <a:noFill/>
          <a:ln cap="flat" cmpd="sng" w="9525">
            <a:solidFill>
              <a:schemeClr val="dk2"/>
            </a:solidFill>
            <a:prstDash val="solid"/>
            <a:round/>
            <a:headEnd len="med" w="med" type="triangle"/>
            <a:tailEnd len="med" w="med" type="none"/>
          </a:ln>
        </p:spPr>
      </p:cxnSp>
      <p:sp>
        <p:nvSpPr>
          <p:cNvPr id="554" name="Google Shape;554;p71"/>
          <p:cNvSpPr txBox="1"/>
          <p:nvPr/>
        </p:nvSpPr>
        <p:spPr>
          <a:xfrm>
            <a:off x="6975950" y="1084425"/>
            <a:ext cx="17583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t>Removing any of these electrodes improves performance</a:t>
            </a:r>
            <a:endParaRPr sz="12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8"/>
          <p:cNvSpPr txBox="1"/>
          <p:nvPr>
            <p:ph idx="1" type="body"/>
          </p:nvPr>
        </p:nvSpPr>
        <p:spPr>
          <a:xfrm>
            <a:off x="311700" y="8476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Approximately 50% of people with Spinal Cord Injury (SCI) have Central Neuropathic Pain (CNP).</a:t>
            </a:r>
            <a:endParaRPr sz="1400"/>
          </a:p>
          <a:p>
            <a:pPr indent="-317500" lvl="0" marL="457200" rtl="0" algn="l">
              <a:spcBef>
                <a:spcPts val="1600"/>
              </a:spcBef>
              <a:spcAft>
                <a:spcPts val="0"/>
              </a:spcAft>
              <a:buSzPts val="1400"/>
              <a:buChar char="●"/>
            </a:pPr>
            <a:r>
              <a:rPr lang="en" sz="1400"/>
              <a:t>Pain in response to non-painful stimuli, episodic (electric shock), “pins and needles”, numbness</a:t>
            </a:r>
            <a:endParaRPr sz="1400"/>
          </a:p>
          <a:p>
            <a:pPr indent="-317500" lvl="0" marL="457200" rtl="0" algn="l">
              <a:spcBef>
                <a:spcPts val="0"/>
              </a:spcBef>
              <a:spcAft>
                <a:spcPts val="0"/>
              </a:spcAft>
              <a:buSzPts val="1400"/>
              <a:buChar char="●"/>
            </a:pPr>
            <a:r>
              <a:rPr lang="en" sz="1400"/>
              <a:t>There is currently no treatment, only prevention</a:t>
            </a:r>
            <a:endParaRPr sz="1400"/>
          </a:p>
          <a:p>
            <a:pPr indent="-317500" lvl="0" marL="457200" rtl="0" algn="l">
              <a:spcBef>
                <a:spcPts val="0"/>
              </a:spcBef>
              <a:spcAft>
                <a:spcPts val="0"/>
              </a:spcAft>
              <a:buSzPts val="1400"/>
              <a:buChar char="●"/>
            </a:pPr>
            <a:r>
              <a:rPr lang="en" sz="1400"/>
              <a:t>Preventative medications have strong side-effects</a:t>
            </a:r>
            <a:endParaRPr sz="1400"/>
          </a:p>
          <a:p>
            <a:pPr indent="0" lvl="0" marL="0" rtl="0" algn="l">
              <a:spcBef>
                <a:spcPts val="1600"/>
              </a:spcBef>
              <a:spcAft>
                <a:spcPts val="0"/>
              </a:spcAft>
              <a:buNone/>
            </a:pPr>
            <a:r>
              <a:rPr lang="en" sz="1400"/>
              <a:t>Predicting whether a patient is likely to develop pain is useful for selective treatment</a:t>
            </a:r>
            <a:endParaRPr sz="1400"/>
          </a:p>
          <a:p>
            <a:pPr indent="-317500" lvl="0" marL="457200" rtl="0" algn="l">
              <a:spcBef>
                <a:spcPts val="1600"/>
              </a:spcBef>
              <a:spcAft>
                <a:spcPts val="0"/>
              </a:spcAft>
              <a:buSzPts val="1400"/>
              <a:buChar char="●"/>
            </a:pPr>
            <a:r>
              <a:rPr lang="en" sz="1400"/>
              <a:t>Manual assessment is time-consuming, error-prone and somewhat subjective</a:t>
            </a:r>
            <a:endParaRPr sz="1400"/>
          </a:p>
          <a:p>
            <a:pPr indent="-317500" lvl="0" marL="457200" rtl="0" algn="l">
              <a:spcBef>
                <a:spcPts val="0"/>
              </a:spcBef>
              <a:spcAft>
                <a:spcPts val="0"/>
              </a:spcAft>
              <a:buSzPts val="1400"/>
              <a:buChar char="●"/>
            </a:pPr>
            <a:r>
              <a:rPr lang="en" sz="1400"/>
              <a:t>There is some evidence that brain Electroencephalogram (EEG) data has characteristic markers</a:t>
            </a:r>
            <a:endParaRPr sz="1400"/>
          </a:p>
          <a:p>
            <a:pPr indent="-317500" lvl="0" marL="457200" rtl="0" algn="l">
              <a:spcBef>
                <a:spcPts val="0"/>
              </a:spcBef>
              <a:spcAft>
                <a:spcPts val="0"/>
              </a:spcAft>
              <a:buSzPts val="1400"/>
              <a:buChar char="●"/>
            </a:pPr>
            <a:r>
              <a:rPr lang="en" sz="1400"/>
              <a:t>We have a (small) dataset with EEG from SCI patients, of which some later developed CNP</a:t>
            </a:r>
            <a:endParaRPr sz="1400"/>
          </a:p>
          <a:p>
            <a:pPr indent="-317500" lvl="0" marL="457200" rtl="0" algn="l">
              <a:spcBef>
                <a:spcPts val="0"/>
              </a:spcBef>
              <a:spcAft>
                <a:spcPts val="0"/>
              </a:spcAft>
              <a:buSzPts val="1400"/>
              <a:buChar char="●"/>
            </a:pPr>
            <a:r>
              <a:rPr lang="en" sz="1400"/>
              <a:t>The data is extremely high-dimensional, so it is very hard for a classifier to tell them apart.</a:t>
            </a:r>
            <a:endParaRPr sz="1400"/>
          </a:p>
          <a:p>
            <a:pPr indent="0" lvl="0" marL="457200" rtl="0" algn="l">
              <a:spcBef>
                <a:spcPts val="1600"/>
              </a:spcBef>
              <a:spcAft>
                <a:spcPts val="0"/>
              </a:spcAft>
              <a:buNone/>
            </a:pPr>
            <a:r>
              <a:t/>
            </a:r>
            <a:endParaRPr sz="1400"/>
          </a:p>
          <a:p>
            <a:pPr indent="0" lvl="0" marL="0" rtl="0" algn="l">
              <a:spcBef>
                <a:spcPts val="0"/>
              </a:spcBef>
              <a:spcAft>
                <a:spcPts val="1600"/>
              </a:spcAft>
              <a:buNone/>
            </a:pPr>
            <a:r>
              <a:rPr b="1" lang="en" sz="1400"/>
              <a:t>Can feature engineering help to predict - better than random guessing - who later develops CNP?</a:t>
            </a:r>
            <a:endParaRPr b="1" sz="1400"/>
          </a:p>
        </p:txBody>
      </p:sp>
      <p:sp>
        <p:nvSpPr>
          <p:cNvPr id="94" name="Google Shape;94;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95" name="Google Shape;95;p18"/>
          <p:cNvSpPr txBox="1"/>
          <p:nvPr/>
        </p:nvSpPr>
        <p:spPr>
          <a:xfrm>
            <a:off x="311700" y="123025"/>
            <a:ext cx="8520600" cy="53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t>Predicting Central Neuropathic Pain</a:t>
            </a:r>
            <a:endParaRPr sz="2800">
              <a:solidFill>
                <a:srgbClr val="000000"/>
              </a:solidFill>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8" name="Shape 558"/>
        <p:cNvGrpSpPr/>
        <p:nvPr/>
      </p:nvGrpSpPr>
      <p:grpSpPr>
        <a:xfrm>
          <a:off x="0" y="0"/>
          <a:ext cx="0" cy="0"/>
          <a:chOff x="0" y="0"/>
          <a:chExt cx="0" cy="0"/>
        </a:xfrm>
      </p:grpSpPr>
      <p:sp>
        <p:nvSpPr>
          <p:cNvPr id="559" name="Google Shape;559;p7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Backward Electrode Elimination: Case Study 1</a:t>
            </a:r>
            <a:endParaRPr/>
          </a:p>
        </p:txBody>
      </p:sp>
      <p:sp>
        <p:nvSpPr>
          <p:cNvPr id="560" name="Google Shape;560;p7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561" name="Google Shape;561;p72"/>
          <p:cNvPicPr preferRelativeResize="0"/>
          <p:nvPr/>
        </p:nvPicPr>
        <p:blipFill rotWithShape="1">
          <a:blip r:embed="rId3">
            <a:alphaModFix/>
          </a:blip>
          <a:srcRect b="0" l="0" r="0" t="0"/>
          <a:stretch/>
        </p:blipFill>
        <p:spPr>
          <a:xfrm>
            <a:off x="2542850" y="1017725"/>
            <a:ext cx="4058303" cy="3820976"/>
          </a:xfrm>
          <a:prstGeom prst="rect">
            <a:avLst/>
          </a:prstGeom>
          <a:noFill/>
          <a:ln>
            <a:noFill/>
          </a:ln>
        </p:spPr>
      </p:pic>
      <p:sp>
        <p:nvSpPr>
          <p:cNvPr id="562" name="Google Shape;562;p72"/>
          <p:cNvSpPr txBox="1"/>
          <p:nvPr/>
        </p:nvSpPr>
        <p:spPr>
          <a:xfrm>
            <a:off x="450625" y="1129000"/>
            <a:ext cx="1598400" cy="33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Iteration 1</a:t>
            </a:r>
            <a:endParaRPr/>
          </a:p>
        </p:txBody>
      </p:sp>
      <p:cxnSp>
        <p:nvCxnSpPr>
          <p:cNvPr id="563" name="Google Shape;563;p72"/>
          <p:cNvCxnSpPr/>
          <p:nvPr/>
        </p:nvCxnSpPr>
        <p:spPr>
          <a:xfrm>
            <a:off x="2982075" y="1747250"/>
            <a:ext cx="3574500" cy="0"/>
          </a:xfrm>
          <a:prstGeom prst="straightConnector1">
            <a:avLst/>
          </a:prstGeom>
          <a:noFill/>
          <a:ln cap="flat" cmpd="sng" w="9525">
            <a:solidFill>
              <a:srgbClr val="FF0000"/>
            </a:solidFill>
            <a:prstDash val="solid"/>
            <a:round/>
            <a:headEnd len="med" w="med" type="none"/>
            <a:tailEnd len="med" w="med" type="none"/>
          </a:ln>
        </p:spPr>
      </p:cxnSp>
      <p:sp>
        <p:nvSpPr>
          <p:cNvPr id="564" name="Google Shape;564;p72"/>
          <p:cNvSpPr txBox="1"/>
          <p:nvPr/>
        </p:nvSpPr>
        <p:spPr>
          <a:xfrm>
            <a:off x="1080950" y="1570575"/>
            <a:ext cx="1461900" cy="26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t>baseline performance</a:t>
            </a:r>
            <a:endParaRPr sz="1000"/>
          </a:p>
        </p:txBody>
      </p:sp>
      <p:cxnSp>
        <p:nvCxnSpPr>
          <p:cNvPr id="565" name="Google Shape;565;p72"/>
          <p:cNvCxnSpPr/>
          <p:nvPr/>
        </p:nvCxnSpPr>
        <p:spPr>
          <a:xfrm>
            <a:off x="6654950" y="1256900"/>
            <a:ext cx="321000" cy="0"/>
          </a:xfrm>
          <a:prstGeom prst="straightConnector1">
            <a:avLst/>
          </a:prstGeom>
          <a:noFill/>
          <a:ln cap="flat" cmpd="sng" w="9525">
            <a:solidFill>
              <a:schemeClr val="dk2"/>
            </a:solidFill>
            <a:prstDash val="solid"/>
            <a:round/>
            <a:headEnd len="med" w="med" type="triangle"/>
            <a:tailEnd len="med" w="med" type="none"/>
          </a:ln>
        </p:spPr>
      </p:cxnSp>
      <p:sp>
        <p:nvSpPr>
          <p:cNvPr id="566" name="Google Shape;566;p72"/>
          <p:cNvSpPr txBox="1"/>
          <p:nvPr/>
        </p:nvSpPr>
        <p:spPr>
          <a:xfrm>
            <a:off x="6975950" y="1084425"/>
            <a:ext cx="17583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FF0000"/>
                </a:solidFill>
              </a:rPr>
              <a:t>Removing electrode 4</a:t>
            </a:r>
            <a:endParaRPr sz="1200">
              <a:solidFill>
                <a:srgbClr val="FF0000"/>
              </a:solidFill>
            </a:endParaRPr>
          </a:p>
        </p:txBody>
      </p:sp>
      <p:sp>
        <p:nvSpPr>
          <p:cNvPr id="567" name="Google Shape;567;p72"/>
          <p:cNvSpPr/>
          <p:nvPr/>
        </p:nvSpPr>
        <p:spPr>
          <a:xfrm>
            <a:off x="3294300" y="1158850"/>
            <a:ext cx="267300" cy="267300"/>
          </a:xfrm>
          <a:prstGeom prst="mathMultiply">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1" name="Shape 571"/>
        <p:cNvGrpSpPr/>
        <p:nvPr/>
      </p:nvGrpSpPr>
      <p:grpSpPr>
        <a:xfrm>
          <a:off x="0" y="0"/>
          <a:ext cx="0" cy="0"/>
          <a:chOff x="0" y="0"/>
          <a:chExt cx="0" cy="0"/>
        </a:xfrm>
      </p:grpSpPr>
      <p:sp>
        <p:nvSpPr>
          <p:cNvPr id="572" name="Google Shape;572;p7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Backward Electrode Elimination: Case Study 1</a:t>
            </a:r>
            <a:endParaRPr/>
          </a:p>
        </p:txBody>
      </p:sp>
      <p:sp>
        <p:nvSpPr>
          <p:cNvPr id="573" name="Google Shape;573;p7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574" name="Google Shape;574;p73"/>
          <p:cNvPicPr preferRelativeResize="0"/>
          <p:nvPr/>
        </p:nvPicPr>
        <p:blipFill rotWithShape="1">
          <a:blip r:embed="rId3">
            <a:alphaModFix/>
          </a:blip>
          <a:srcRect b="583" l="0" r="0" t="583"/>
          <a:stretch/>
        </p:blipFill>
        <p:spPr>
          <a:xfrm>
            <a:off x="2542850" y="1017725"/>
            <a:ext cx="4058303" cy="3820976"/>
          </a:xfrm>
          <a:prstGeom prst="rect">
            <a:avLst/>
          </a:prstGeom>
          <a:noFill/>
          <a:ln>
            <a:noFill/>
          </a:ln>
        </p:spPr>
      </p:pic>
      <p:sp>
        <p:nvSpPr>
          <p:cNvPr id="575" name="Google Shape;575;p73"/>
          <p:cNvSpPr txBox="1"/>
          <p:nvPr/>
        </p:nvSpPr>
        <p:spPr>
          <a:xfrm>
            <a:off x="450625" y="1129000"/>
            <a:ext cx="1598400" cy="33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Iteration 2</a:t>
            </a:r>
            <a:endParaRPr/>
          </a:p>
        </p:txBody>
      </p:sp>
      <p:cxnSp>
        <p:nvCxnSpPr>
          <p:cNvPr id="576" name="Google Shape;576;p73"/>
          <p:cNvCxnSpPr/>
          <p:nvPr/>
        </p:nvCxnSpPr>
        <p:spPr>
          <a:xfrm>
            <a:off x="2946425" y="1943350"/>
            <a:ext cx="3574500" cy="0"/>
          </a:xfrm>
          <a:prstGeom prst="straightConnector1">
            <a:avLst/>
          </a:prstGeom>
          <a:noFill/>
          <a:ln cap="flat" cmpd="sng" w="9525">
            <a:solidFill>
              <a:srgbClr val="FF0000"/>
            </a:solidFill>
            <a:prstDash val="solid"/>
            <a:round/>
            <a:headEnd len="med" w="med" type="none"/>
            <a:tailEnd len="med" w="med" type="none"/>
          </a:ln>
        </p:spPr>
      </p:cxnSp>
      <p:sp>
        <p:nvSpPr>
          <p:cNvPr id="577" name="Google Shape;577;p73"/>
          <p:cNvSpPr txBox="1"/>
          <p:nvPr/>
        </p:nvSpPr>
        <p:spPr>
          <a:xfrm>
            <a:off x="753750" y="1809700"/>
            <a:ext cx="1833600" cy="26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FF0000"/>
                </a:solidFill>
              </a:rPr>
              <a:t>new baseline performance</a:t>
            </a:r>
            <a:endParaRPr sz="1000">
              <a:solidFill>
                <a:srgbClr val="FF0000"/>
              </a:solidFill>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1" name="Shape 581"/>
        <p:cNvGrpSpPr/>
        <p:nvPr/>
      </p:nvGrpSpPr>
      <p:grpSpPr>
        <a:xfrm>
          <a:off x="0" y="0"/>
          <a:ext cx="0" cy="0"/>
          <a:chOff x="0" y="0"/>
          <a:chExt cx="0" cy="0"/>
        </a:xfrm>
      </p:grpSpPr>
      <p:sp>
        <p:nvSpPr>
          <p:cNvPr id="582" name="Google Shape;582;p7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Backward Electrode Elimination: Case Study 1</a:t>
            </a:r>
            <a:endParaRPr/>
          </a:p>
        </p:txBody>
      </p:sp>
      <p:sp>
        <p:nvSpPr>
          <p:cNvPr id="583" name="Google Shape;583;p7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584" name="Google Shape;584;p74"/>
          <p:cNvPicPr preferRelativeResize="0"/>
          <p:nvPr/>
        </p:nvPicPr>
        <p:blipFill rotWithShape="1">
          <a:blip r:embed="rId3">
            <a:alphaModFix/>
          </a:blip>
          <a:srcRect b="583" l="0" r="0" t="583"/>
          <a:stretch/>
        </p:blipFill>
        <p:spPr>
          <a:xfrm>
            <a:off x="2542850" y="1017725"/>
            <a:ext cx="4058303" cy="3820976"/>
          </a:xfrm>
          <a:prstGeom prst="rect">
            <a:avLst/>
          </a:prstGeom>
          <a:noFill/>
          <a:ln>
            <a:noFill/>
          </a:ln>
        </p:spPr>
      </p:pic>
      <p:sp>
        <p:nvSpPr>
          <p:cNvPr id="585" name="Google Shape;585;p74"/>
          <p:cNvSpPr txBox="1"/>
          <p:nvPr/>
        </p:nvSpPr>
        <p:spPr>
          <a:xfrm>
            <a:off x="450625" y="1129000"/>
            <a:ext cx="1598400" cy="33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Iteration 2</a:t>
            </a:r>
            <a:endParaRPr/>
          </a:p>
        </p:txBody>
      </p:sp>
      <p:cxnSp>
        <p:nvCxnSpPr>
          <p:cNvPr id="586" name="Google Shape;586;p74"/>
          <p:cNvCxnSpPr/>
          <p:nvPr/>
        </p:nvCxnSpPr>
        <p:spPr>
          <a:xfrm>
            <a:off x="2946425" y="1943350"/>
            <a:ext cx="3574500" cy="0"/>
          </a:xfrm>
          <a:prstGeom prst="straightConnector1">
            <a:avLst/>
          </a:prstGeom>
          <a:noFill/>
          <a:ln cap="flat" cmpd="sng" w="9525">
            <a:solidFill>
              <a:srgbClr val="FF0000"/>
            </a:solidFill>
            <a:prstDash val="solid"/>
            <a:round/>
            <a:headEnd len="med" w="med" type="none"/>
            <a:tailEnd len="med" w="med" type="none"/>
          </a:ln>
        </p:spPr>
      </p:cxnSp>
      <p:sp>
        <p:nvSpPr>
          <p:cNvPr id="587" name="Google Shape;587;p74"/>
          <p:cNvSpPr txBox="1"/>
          <p:nvPr/>
        </p:nvSpPr>
        <p:spPr>
          <a:xfrm>
            <a:off x="753750" y="1809700"/>
            <a:ext cx="1833600" cy="26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FF0000"/>
                </a:solidFill>
              </a:rPr>
              <a:t>new baseline performance</a:t>
            </a:r>
            <a:endParaRPr sz="1000">
              <a:solidFill>
                <a:srgbClr val="FF0000"/>
              </a:solidFill>
            </a:endParaRPr>
          </a:p>
        </p:txBody>
      </p:sp>
      <p:cxnSp>
        <p:nvCxnSpPr>
          <p:cNvPr id="588" name="Google Shape;588;p74"/>
          <p:cNvCxnSpPr/>
          <p:nvPr/>
        </p:nvCxnSpPr>
        <p:spPr>
          <a:xfrm>
            <a:off x="6654950" y="1256900"/>
            <a:ext cx="321000" cy="0"/>
          </a:xfrm>
          <a:prstGeom prst="straightConnector1">
            <a:avLst/>
          </a:prstGeom>
          <a:noFill/>
          <a:ln cap="flat" cmpd="sng" w="9525">
            <a:solidFill>
              <a:schemeClr val="dk2"/>
            </a:solidFill>
            <a:prstDash val="solid"/>
            <a:round/>
            <a:headEnd len="med" w="med" type="triangle"/>
            <a:tailEnd len="med" w="med" type="none"/>
          </a:ln>
        </p:spPr>
      </p:cxnSp>
      <p:sp>
        <p:nvSpPr>
          <p:cNvPr id="589" name="Google Shape;589;p74"/>
          <p:cNvSpPr txBox="1"/>
          <p:nvPr/>
        </p:nvSpPr>
        <p:spPr>
          <a:xfrm>
            <a:off x="6975950" y="1084425"/>
            <a:ext cx="17583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t>Removing any of these electrodes improves performance</a:t>
            </a:r>
            <a:endParaRPr sz="1200"/>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3" name="Shape 593"/>
        <p:cNvGrpSpPr/>
        <p:nvPr/>
      </p:nvGrpSpPr>
      <p:grpSpPr>
        <a:xfrm>
          <a:off x="0" y="0"/>
          <a:ext cx="0" cy="0"/>
          <a:chOff x="0" y="0"/>
          <a:chExt cx="0" cy="0"/>
        </a:xfrm>
      </p:grpSpPr>
      <p:sp>
        <p:nvSpPr>
          <p:cNvPr id="594" name="Google Shape;594;p7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Backward Electrode Elimination: Case Study 1</a:t>
            </a:r>
            <a:endParaRPr/>
          </a:p>
        </p:txBody>
      </p:sp>
      <p:sp>
        <p:nvSpPr>
          <p:cNvPr id="595" name="Google Shape;595;p7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596" name="Google Shape;596;p75"/>
          <p:cNvPicPr preferRelativeResize="0"/>
          <p:nvPr/>
        </p:nvPicPr>
        <p:blipFill rotWithShape="1">
          <a:blip r:embed="rId3">
            <a:alphaModFix/>
          </a:blip>
          <a:srcRect b="583" l="0" r="0" t="583"/>
          <a:stretch/>
        </p:blipFill>
        <p:spPr>
          <a:xfrm>
            <a:off x="2542850" y="1017725"/>
            <a:ext cx="4058303" cy="3820976"/>
          </a:xfrm>
          <a:prstGeom prst="rect">
            <a:avLst/>
          </a:prstGeom>
          <a:noFill/>
          <a:ln>
            <a:noFill/>
          </a:ln>
        </p:spPr>
      </p:pic>
      <p:sp>
        <p:nvSpPr>
          <p:cNvPr id="597" name="Google Shape;597;p75"/>
          <p:cNvSpPr txBox="1"/>
          <p:nvPr/>
        </p:nvSpPr>
        <p:spPr>
          <a:xfrm>
            <a:off x="450625" y="1129000"/>
            <a:ext cx="1598400" cy="33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Iteration 2</a:t>
            </a:r>
            <a:endParaRPr/>
          </a:p>
        </p:txBody>
      </p:sp>
      <p:cxnSp>
        <p:nvCxnSpPr>
          <p:cNvPr id="598" name="Google Shape;598;p75"/>
          <p:cNvCxnSpPr/>
          <p:nvPr/>
        </p:nvCxnSpPr>
        <p:spPr>
          <a:xfrm>
            <a:off x="2946425" y="1943350"/>
            <a:ext cx="3574500" cy="0"/>
          </a:xfrm>
          <a:prstGeom prst="straightConnector1">
            <a:avLst/>
          </a:prstGeom>
          <a:noFill/>
          <a:ln cap="flat" cmpd="sng" w="9525">
            <a:solidFill>
              <a:srgbClr val="FF0000"/>
            </a:solidFill>
            <a:prstDash val="solid"/>
            <a:round/>
            <a:headEnd len="med" w="med" type="none"/>
            <a:tailEnd len="med" w="med" type="none"/>
          </a:ln>
        </p:spPr>
      </p:cxnSp>
      <p:sp>
        <p:nvSpPr>
          <p:cNvPr id="599" name="Google Shape;599;p75"/>
          <p:cNvSpPr txBox="1"/>
          <p:nvPr/>
        </p:nvSpPr>
        <p:spPr>
          <a:xfrm>
            <a:off x="753750" y="1809700"/>
            <a:ext cx="1833600" cy="26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t>new baseline performance</a:t>
            </a:r>
            <a:endParaRPr sz="1000"/>
          </a:p>
        </p:txBody>
      </p:sp>
      <p:cxnSp>
        <p:nvCxnSpPr>
          <p:cNvPr id="600" name="Google Shape;600;p75"/>
          <p:cNvCxnSpPr/>
          <p:nvPr/>
        </p:nvCxnSpPr>
        <p:spPr>
          <a:xfrm>
            <a:off x="6654950" y="1256900"/>
            <a:ext cx="321000" cy="0"/>
          </a:xfrm>
          <a:prstGeom prst="straightConnector1">
            <a:avLst/>
          </a:prstGeom>
          <a:noFill/>
          <a:ln cap="flat" cmpd="sng" w="9525">
            <a:solidFill>
              <a:schemeClr val="dk2"/>
            </a:solidFill>
            <a:prstDash val="solid"/>
            <a:round/>
            <a:headEnd len="med" w="med" type="triangle"/>
            <a:tailEnd len="med" w="med" type="none"/>
          </a:ln>
        </p:spPr>
      </p:cxnSp>
      <p:sp>
        <p:nvSpPr>
          <p:cNvPr id="601" name="Google Shape;601;p75"/>
          <p:cNvSpPr/>
          <p:nvPr/>
        </p:nvSpPr>
        <p:spPr>
          <a:xfrm>
            <a:off x="3347900" y="1160500"/>
            <a:ext cx="267300" cy="267300"/>
          </a:xfrm>
          <a:prstGeom prst="mathMultiply">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75"/>
          <p:cNvSpPr txBox="1"/>
          <p:nvPr/>
        </p:nvSpPr>
        <p:spPr>
          <a:xfrm>
            <a:off x="6975950" y="1084425"/>
            <a:ext cx="17583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FF0000"/>
                </a:solidFill>
              </a:rPr>
              <a:t>Removing electrode 5</a:t>
            </a:r>
            <a:endParaRPr sz="1200">
              <a:solidFill>
                <a:srgbClr val="FF0000"/>
              </a:solidFill>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6" name="Shape 606"/>
        <p:cNvGrpSpPr/>
        <p:nvPr/>
      </p:nvGrpSpPr>
      <p:grpSpPr>
        <a:xfrm>
          <a:off x="0" y="0"/>
          <a:ext cx="0" cy="0"/>
          <a:chOff x="0" y="0"/>
          <a:chExt cx="0" cy="0"/>
        </a:xfrm>
      </p:grpSpPr>
      <p:sp>
        <p:nvSpPr>
          <p:cNvPr id="607" name="Google Shape;607;p7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Backward Electrode Elimination: Case Study 1</a:t>
            </a:r>
            <a:endParaRPr/>
          </a:p>
        </p:txBody>
      </p:sp>
      <p:sp>
        <p:nvSpPr>
          <p:cNvPr id="608" name="Google Shape;608;p7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609" name="Google Shape;609;p76"/>
          <p:cNvPicPr preferRelativeResize="0"/>
          <p:nvPr/>
        </p:nvPicPr>
        <p:blipFill rotWithShape="1">
          <a:blip r:embed="rId3">
            <a:alphaModFix/>
          </a:blip>
          <a:srcRect b="583" l="0" r="0" t="583"/>
          <a:stretch/>
        </p:blipFill>
        <p:spPr>
          <a:xfrm>
            <a:off x="2542850" y="1017725"/>
            <a:ext cx="4058303" cy="3820976"/>
          </a:xfrm>
          <a:prstGeom prst="rect">
            <a:avLst/>
          </a:prstGeom>
          <a:noFill/>
          <a:ln>
            <a:noFill/>
          </a:ln>
        </p:spPr>
      </p:pic>
      <p:sp>
        <p:nvSpPr>
          <p:cNvPr id="610" name="Google Shape;610;p76"/>
          <p:cNvSpPr txBox="1"/>
          <p:nvPr/>
        </p:nvSpPr>
        <p:spPr>
          <a:xfrm>
            <a:off x="450625" y="1129000"/>
            <a:ext cx="1598400" cy="33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Iteration 3</a:t>
            </a:r>
            <a:endParaRPr/>
          </a:p>
        </p:txBody>
      </p:sp>
      <p:cxnSp>
        <p:nvCxnSpPr>
          <p:cNvPr id="611" name="Google Shape;611;p76"/>
          <p:cNvCxnSpPr/>
          <p:nvPr/>
        </p:nvCxnSpPr>
        <p:spPr>
          <a:xfrm>
            <a:off x="2964250" y="1248050"/>
            <a:ext cx="3574500" cy="0"/>
          </a:xfrm>
          <a:prstGeom prst="straightConnector1">
            <a:avLst/>
          </a:prstGeom>
          <a:noFill/>
          <a:ln cap="flat" cmpd="sng" w="9525">
            <a:solidFill>
              <a:srgbClr val="FF0000"/>
            </a:solidFill>
            <a:prstDash val="solid"/>
            <a:round/>
            <a:headEnd len="med" w="med" type="none"/>
            <a:tailEnd len="med" w="med" type="none"/>
          </a:ln>
        </p:spPr>
      </p:cxnSp>
      <p:sp>
        <p:nvSpPr>
          <p:cNvPr id="612" name="Google Shape;612;p76"/>
          <p:cNvSpPr txBox="1"/>
          <p:nvPr/>
        </p:nvSpPr>
        <p:spPr>
          <a:xfrm>
            <a:off x="753750" y="1809700"/>
            <a:ext cx="1833600" cy="26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t>new baseline performance</a:t>
            </a:r>
            <a:endParaRPr sz="1000"/>
          </a:p>
        </p:txBody>
      </p:sp>
      <p:cxnSp>
        <p:nvCxnSpPr>
          <p:cNvPr id="613" name="Google Shape;613;p76"/>
          <p:cNvCxnSpPr>
            <a:stCxn id="612" idx="0"/>
          </p:cNvCxnSpPr>
          <p:nvPr/>
        </p:nvCxnSpPr>
        <p:spPr>
          <a:xfrm flipH="1" rot="10800000">
            <a:off x="1670550" y="1337200"/>
            <a:ext cx="946200" cy="472500"/>
          </a:xfrm>
          <a:prstGeom prst="straightConnector1">
            <a:avLst/>
          </a:prstGeom>
          <a:noFill/>
          <a:ln cap="flat" cmpd="sng" w="9525">
            <a:solidFill>
              <a:srgbClr val="FF0000"/>
            </a:solidFill>
            <a:prstDash val="solid"/>
            <a:round/>
            <a:headEnd len="med" w="med" type="none"/>
            <a:tailEnd len="med" w="med" type="triangle"/>
          </a:ln>
        </p:spPr>
      </p:cxn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7" name="Shape 617"/>
        <p:cNvGrpSpPr/>
        <p:nvPr/>
      </p:nvGrpSpPr>
      <p:grpSpPr>
        <a:xfrm>
          <a:off x="0" y="0"/>
          <a:ext cx="0" cy="0"/>
          <a:chOff x="0" y="0"/>
          <a:chExt cx="0" cy="0"/>
        </a:xfrm>
      </p:grpSpPr>
      <p:sp>
        <p:nvSpPr>
          <p:cNvPr id="618" name="Google Shape;618;p7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Backward Electrode Elimination: Case Study 1</a:t>
            </a:r>
            <a:endParaRPr/>
          </a:p>
        </p:txBody>
      </p:sp>
      <p:sp>
        <p:nvSpPr>
          <p:cNvPr id="619" name="Google Shape;619;p7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620" name="Google Shape;620;p77"/>
          <p:cNvPicPr preferRelativeResize="0"/>
          <p:nvPr/>
        </p:nvPicPr>
        <p:blipFill rotWithShape="1">
          <a:blip r:embed="rId3">
            <a:alphaModFix/>
          </a:blip>
          <a:srcRect b="583" l="0" r="0" t="583"/>
          <a:stretch/>
        </p:blipFill>
        <p:spPr>
          <a:xfrm>
            <a:off x="2542850" y="1017725"/>
            <a:ext cx="4058303" cy="3820976"/>
          </a:xfrm>
          <a:prstGeom prst="rect">
            <a:avLst/>
          </a:prstGeom>
          <a:noFill/>
          <a:ln>
            <a:noFill/>
          </a:ln>
        </p:spPr>
      </p:pic>
      <p:cxnSp>
        <p:nvCxnSpPr>
          <p:cNvPr id="621" name="Google Shape;621;p77"/>
          <p:cNvCxnSpPr/>
          <p:nvPr/>
        </p:nvCxnSpPr>
        <p:spPr>
          <a:xfrm>
            <a:off x="2964250" y="1248050"/>
            <a:ext cx="3574500" cy="0"/>
          </a:xfrm>
          <a:prstGeom prst="straightConnector1">
            <a:avLst/>
          </a:prstGeom>
          <a:noFill/>
          <a:ln cap="flat" cmpd="sng" w="9525">
            <a:solidFill>
              <a:srgbClr val="FF0000"/>
            </a:solidFill>
            <a:prstDash val="solid"/>
            <a:round/>
            <a:headEnd len="med" w="med" type="none"/>
            <a:tailEnd len="med" w="med" type="none"/>
          </a:ln>
        </p:spPr>
      </p:cxnSp>
      <p:sp>
        <p:nvSpPr>
          <p:cNvPr id="622" name="Google Shape;622;p77"/>
          <p:cNvSpPr txBox="1"/>
          <p:nvPr/>
        </p:nvSpPr>
        <p:spPr>
          <a:xfrm>
            <a:off x="753750" y="1809700"/>
            <a:ext cx="1833600" cy="26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t>new baseline performance</a:t>
            </a:r>
            <a:endParaRPr sz="1000"/>
          </a:p>
        </p:txBody>
      </p:sp>
      <p:cxnSp>
        <p:nvCxnSpPr>
          <p:cNvPr id="623" name="Google Shape;623;p77"/>
          <p:cNvCxnSpPr>
            <a:stCxn id="622" idx="0"/>
          </p:cNvCxnSpPr>
          <p:nvPr/>
        </p:nvCxnSpPr>
        <p:spPr>
          <a:xfrm flipH="1" rot="10800000">
            <a:off x="1670550" y="1337200"/>
            <a:ext cx="946200" cy="472500"/>
          </a:xfrm>
          <a:prstGeom prst="straightConnector1">
            <a:avLst/>
          </a:prstGeom>
          <a:noFill/>
          <a:ln cap="flat" cmpd="sng" w="9525">
            <a:solidFill>
              <a:srgbClr val="000000"/>
            </a:solidFill>
            <a:prstDash val="solid"/>
            <a:round/>
            <a:headEnd len="med" w="med" type="none"/>
            <a:tailEnd len="med" w="med" type="triangle"/>
          </a:ln>
        </p:spPr>
      </p:cxnSp>
      <p:cxnSp>
        <p:nvCxnSpPr>
          <p:cNvPr id="624" name="Google Shape;624;p77"/>
          <p:cNvCxnSpPr/>
          <p:nvPr/>
        </p:nvCxnSpPr>
        <p:spPr>
          <a:xfrm>
            <a:off x="6654950" y="1256900"/>
            <a:ext cx="321000" cy="0"/>
          </a:xfrm>
          <a:prstGeom prst="straightConnector1">
            <a:avLst/>
          </a:prstGeom>
          <a:noFill/>
          <a:ln cap="flat" cmpd="sng" w="9525">
            <a:solidFill>
              <a:schemeClr val="dk2"/>
            </a:solidFill>
            <a:prstDash val="solid"/>
            <a:round/>
            <a:headEnd len="med" w="med" type="triangle"/>
            <a:tailEnd len="med" w="med" type="none"/>
          </a:ln>
        </p:spPr>
      </p:cxnSp>
      <p:sp>
        <p:nvSpPr>
          <p:cNvPr id="625" name="Google Shape;625;p77"/>
          <p:cNvSpPr txBox="1"/>
          <p:nvPr/>
        </p:nvSpPr>
        <p:spPr>
          <a:xfrm>
            <a:off x="6975950" y="1084425"/>
            <a:ext cx="17583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t>Removing any of these electrodes does not degrade performance.</a:t>
            </a:r>
            <a:endParaRPr sz="1200"/>
          </a:p>
        </p:txBody>
      </p:sp>
      <p:sp>
        <p:nvSpPr>
          <p:cNvPr id="626" name="Google Shape;626;p77"/>
          <p:cNvSpPr txBox="1"/>
          <p:nvPr/>
        </p:nvSpPr>
        <p:spPr>
          <a:xfrm>
            <a:off x="450625" y="1129000"/>
            <a:ext cx="1598400" cy="33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Iteration 3</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0" name="Shape 630"/>
        <p:cNvGrpSpPr/>
        <p:nvPr/>
      </p:nvGrpSpPr>
      <p:grpSpPr>
        <a:xfrm>
          <a:off x="0" y="0"/>
          <a:ext cx="0" cy="0"/>
          <a:chOff x="0" y="0"/>
          <a:chExt cx="0" cy="0"/>
        </a:xfrm>
      </p:grpSpPr>
      <p:sp>
        <p:nvSpPr>
          <p:cNvPr id="631" name="Google Shape;631;p7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Backward Electrode Elimination: Case Study 1</a:t>
            </a:r>
            <a:endParaRPr/>
          </a:p>
        </p:txBody>
      </p:sp>
      <p:sp>
        <p:nvSpPr>
          <p:cNvPr id="632" name="Google Shape;632;p7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633" name="Google Shape;633;p78"/>
          <p:cNvPicPr preferRelativeResize="0"/>
          <p:nvPr/>
        </p:nvPicPr>
        <p:blipFill rotWithShape="1">
          <a:blip r:embed="rId3">
            <a:alphaModFix/>
          </a:blip>
          <a:srcRect b="583" l="0" r="0" t="583"/>
          <a:stretch/>
        </p:blipFill>
        <p:spPr>
          <a:xfrm>
            <a:off x="2542850" y="1017725"/>
            <a:ext cx="4058303" cy="3820976"/>
          </a:xfrm>
          <a:prstGeom prst="rect">
            <a:avLst/>
          </a:prstGeom>
          <a:noFill/>
          <a:ln>
            <a:noFill/>
          </a:ln>
        </p:spPr>
      </p:pic>
      <p:cxnSp>
        <p:nvCxnSpPr>
          <p:cNvPr id="634" name="Google Shape;634;p78"/>
          <p:cNvCxnSpPr/>
          <p:nvPr/>
        </p:nvCxnSpPr>
        <p:spPr>
          <a:xfrm>
            <a:off x="2964250" y="1248050"/>
            <a:ext cx="3574500" cy="0"/>
          </a:xfrm>
          <a:prstGeom prst="straightConnector1">
            <a:avLst/>
          </a:prstGeom>
          <a:noFill/>
          <a:ln cap="flat" cmpd="sng" w="9525">
            <a:solidFill>
              <a:srgbClr val="FF0000"/>
            </a:solidFill>
            <a:prstDash val="solid"/>
            <a:round/>
            <a:headEnd len="med" w="med" type="none"/>
            <a:tailEnd len="med" w="med" type="none"/>
          </a:ln>
        </p:spPr>
      </p:cxnSp>
      <p:sp>
        <p:nvSpPr>
          <p:cNvPr id="635" name="Google Shape;635;p78"/>
          <p:cNvSpPr txBox="1"/>
          <p:nvPr/>
        </p:nvSpPr>
        <p:spPr>
          <a:xfrm>
            <a:off x="753750" y="1809700"/>
            <a:ext cx="1833600" cy="26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t>new baseline performance</a:t>
            </a:r>
            <a:endParaRPr sz="1000"/>
          </a:p>
        </p:txBody>
      </p:sp>
      <p:cxnSp>
        <p:nvCxnSpPr>
          <p:cNvPr id="636" name="Google Shape;636;p78"/>
          <p:cNvCxnSpPr>
            <a:stCxn id="635" idx="0"/>
          </p:cNvCxnSpPr>
          <p:nvPr/>
        </p:nvCxnSpPr>
        <p:spPr>
          <a:xfrm flipH="1" rot="10800000">
            <a:off x="1670550" y="1337200"/>
            <a:ext cx="946200" cy="472500"/>
          </a:xfrm>
          <a:prstGeom prst="straightConnector1">
            <a:avLst/>
          </a:prstGeom>
          <a:noFill/>
          <a:ln cap="flat" cmpd="sng" w="9525">
            <a:solidFill>
              <a:srgbClr val="000000"/>
            </a:solidFill>
            <a:prstDash val="solid"/>
            <a:round/>
            <a:headEnd len="med" w="med" type="none"/>
            <a:tailEnd len="med" w="med" type="triangle"/>
          </a:ln>
        </p:spPr>
      </p:cxnSp>
      <p:cxnSp>
        <p:nvCxnSpPr>
          <p:cNvPr id="637" name="Google Shape;637;p78"/>
          <p:cNvCxnSpPr/>
          <p:nvPr/>
        </p:nvCxnSpPr>
        <p:spPr>
          <a:xfrm>
            <a:off x="6654950" y="1256900"/>
            <a:ext cx="321000" cy="0"/>
          </a:xfrm>
          <a:prstGeom prst="straightConnector1">
            <a:avLst/>
          </a:prstGeom>
          <a:noFill/>
          <a:ln cap="flat" cmpd="sng" w="9525">
            <a:solidFill>
              <a:schemeClr val="dk2"/>
            </a:solidFill>
            <a:prstDash val="solid"/>
            <a:round/>
            <a:headEnd len="med" w="med" type="triangle"/>
            <a:tailEnd len="med" w="med" type="none"/>
          </a:ln>
        </p:spPr>
      </p:cxnSp>
      <p:sp>
        <p:nvSpPr>
          <p:cNvPr id="638" name="Google Shape;638;p78"/>
          <p:cNvSpPr txBox="1"/>
          <p:nvPr/>
        </p:nvSpPr>
        <p:spPr>
          <a:xfrm>
            <a:off x="6975950" y="1084425"/>
            <a:ext cx="17583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FF0000"/>
                </a:solidFill>
              </a:rPr>
              <a:t>Removing electrode 13</a:t>
            </a:r>
            <a:endParaRPr sz="1200">
              <a:solidFill>
                <a:srgbClr val="FF0000"/>
              </a:solidFill>
            </a:endParaRPr>
          </a:p>
        </p:txBody>
      </p:sp>
      <p:sp>
        <p:nvSpPr>
          <p:cNvPr id="639" name="Google Shape;639;p78"/>
          <p:cNvSpPr/>
          <p:nvPr/>
        </p:nvSpPr>
        <p:spPr>
          <a:xfrm>
            <a:off x="3901525" y="1114400"/>
            <a:ext cx="267300" cy="267300"/>
          </a:xfrm>
          <a:prstGeom prst="mathMultiply">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78"/>
          <p:cNvSpPr txBox="1"/>
          <p:nvPr/>
        </p:nvSpPr>
        <p:spPr>
          <a:xfrm>
            <a:off x="450625" y="1129000"/>
            <a:ext cx="1598400" cy="33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Iteration 3</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4" name="Shape 644"/>
        <p:cNvGrpSpPr/>
        <p:nvPr/>
      </p:nvGrpSpPr>
      <p:grpSpPr>
        <a:xfrm>
          <a:off x="0" y="0"/>
          <a:ext cx="0" cy="0"/>
          <a:chOff x="0" y="0"/>
          <a:chExt cx="0" cy="0"/>
        </a:xfrm>
      </p:grpSpPr>
      <p:sp>
        <p:nvSpPr>
          <p:cNvPr id="645" name="Google Shape;645;p7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Backward Electrode Elimination: Case Study 1</a:t>
            </a:r>
            <a:endParaRPr/>
          </a:p>
        </p:txBody>
      </p:sp>
      <p:sp>
        <p:nvSpPr>
          <p:cNvPr id="646" name="Google Shape;646;p7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647" name="Google Shape;647;p79"/>
          <p:cNvPicPr preferRelativeResize="0"/>
          <p:nvPr/>
        </p:nvPicPr>
        <p:blipFill rotWithShape="1">
          <a:blip r:embed="rId3">
            <a:alphaModFix/>
          </a:blip>
          <a:srcRect b="583" l="0" r="0" t="583"/>
          <a:stretch/>
        </p:blipFill>
        <p:spPr>
          <a:xfrm>
            <a:off x="2542850" y="1017725"/>
            <a:ext cx="4058303" cy="3820976"/>
          </a:xfrm>
          <a:prstGeom prst="rect">
            <a:avLst/>
          </a:prstGeom>
          <a:noFill/>
          <a:ln>
            <a:noFill/>
          </a:ln>
        </p:spPr>
      </p:pic>
      <p:cxnSp>
        <p:nvCxnSpPr>
          <p:cNvPr id="648" name="Google Shape;648;p79"/>
          <p:cNvCxnSpPr/>
          <p:nvPr/>
        </p:nvCxnSpPr>
        <p:spPr>
          <a:xfrm>
            <a:off x="2964250" y="1248050"/>
            <a:ext cx="3574500" cy="0"/>
          </a:xfrm>
          <a:prstGeom prst="straightConnector1">
            <a:avLst/>
          </a:prstGeom>
          <a:noFill/>
          <a:ln cap="flat" cmpd="sng" w="9525">
            <a:solidFill>
              <a:srgbClr val="FF0000"/>
            </a:solidFill>
            <a:prstDash val="solid"/>
            <a:round/>
            <a:headEnd len="med" w="med" type="none"/>
            <a:tailEnd len="med" w="med" type="none"/>
          </a:ln>
        </p:spPr>
      </p:cxnSp>
      <p:sp>
        <p:nvSpPr>
          <p:cNvPr id="649" name="Google Shape;649;p79"/>
          <p:cNvSpPr txBox="1"/>
          <p:nvPr/>
        </p:nvSpPr>
        <p:spPr>
          <a:xfrm>
            <a:off x="450625" y="1809700"/>
            <a:ext cx="2136600" cy="267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chemeClr val="dk1"/>
                </a:solidFill>
              </a:rPr>
              <a:t>unchanged </a:t>
            </a:r>
            <a:r>
              <a:rPr lang="en" sz="1000"/>
              <a:t>baseline performance </a:t>
            </a:r>
            <a:endParaRPr sz="1000"/>
          </a:p>
        </p:txBody>
      </p:sp>
      <p:cxnSp>
        <p:nvCxnSpPr>
          <p:cNvPr id="650" name="Google Shape;650;p79"/>
          <p:cNvCxnSpPr>
            <a:stCxn id="649" idx="0"/>
          </p:cNvCxnSpPr>
          <p:nvPr/>
        </p:nvCxnSpPr>
        <p:spPr>
          <a:xfrm flipH="1" rot="10800000">
            <a:off x="1518925" y="1337200"/>
            <a:ext cx="946200" cy="472500"/>
          </a:xfrm>
          <a:prstGeom prst="straightConnector1">
            <a:avLst/>
          </a:prstGeom>
          <a:noFill/>
          <a:ln cap="flat" cmpd="sng" w="9525">
            <a:solidFill>
              <a:srgbClr val="000000"/>
            </a:solidFill>
            <a:prstDash val="solid"/>
            <a:round/>
            <a:headEnd len="med" w="med" type="none"/>
            <a:tailEnd len="med" w="med" type="triangle"/>
          </a:ln>
        </p:spPr>
      </p:cxnSp>
      <p:sp>
        <p:nvSpPr>
          <p:cNvPr id="651" name="Google Shape;651;p79"/>
          <p:cNvSpPr txBox="1"/>
          <p:nvPr/>
        </p:nvSpPr>
        <p:spPr>
          <a:xfrm>
            <a:off x="450625" y="1129000"/>
            <a:ext cx="1598400" cy="33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Iteration 4</a:t>
            </a:r>
            <a:endParaRPr/>
          </a:p>
        </p:txBody>
      </p:sp>
      <p:cxnSp>
        <p:nvCxnSpPr>
          <p:cNvPr id="652" name="Google Shape;652;p79"/>
          <p:cNvCxnSpPr/>
          <p:nvPr/>
        </p:nvCxnSpPr>
        <p:spPr>
          <a:xfrm>
            <a:off x="6654950" y="1256900"/>
            <a:ext cx="321000" cy="0"/>
          </a:xfrm>
          <a:prstGeom prst="straightConnector1">
            <a:avLst/>
          </a:prstGeom>
          <a:noFill/>
          <a:ln cap="flat" cmpd="sng" w="9525">
            <a:solidFill>
              <a:schemeClr val="dk2"/>
            </a:solidFill>
            <a:prstDash val="solid"/>
            <a:round/>
            <a:headEnd len="med" w="med" type="triangle"/>
            <a:tailEnd len="med" w="med" type="none"/>
          </a:ln>
        </p:spPr>
      </p:cxnSp>
      <p:sp>
        <p:nvSpPr>
          <p:cNvPr id="653" name="Google Shape;653;p79"/>
          <p:cNvSpPr txBox="1"/>
          <p:nvPr/>
        </p:nvSpPr>
        <p:spPr>
          <a:xfrm>
            <a:off x="6975950" y="1084425"/>
            <a:ext cx="17583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t>Removing any of these electrodes does not degrade performance.</a:t>
            </a:r>
            <a:endParaRPr sz="1200"/>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7" name="Shape 657"/>
        <p:cNvGrpSpPr/>
        <p:nvPr/>
      </p:nvGrpSpPr>
      <p:grpSpPr>
        <a:xfrm>
          <a:off x="0" y="0"/>
          <a:ext cx="0" cy="0"/>
          <a:chOff x="0" y="0"/>
          <a:chExt cx="0" cy="0"/>
        </a:xfrm>
      </p:grpSpPr>
      <p:sp>
        <p:nvSpPr>
          <p:cNvPr id="658" name="Google Shape;658;p8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Backward Electrode Elimination: Case Study 1</a:t>
            </a:r>
            <a:endParaRPr/>
          </a:p>
        </p:txBody>
      </p:sp>
      <p:sp>
        <p:nvSpPr>
          <p:cNvPr id="659" name="Google Shape;659;p8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660" name="Google Shape;660;p80"/>
          <p:cNvPicPr preferRelativeResize="0"/>
          <p:nvPr/>
        </p:nvPicPr>
        <p:blipFill rotWithShape="1">
          <a:blip r:embed="rId3">
            <a:alphaModFix/>
          </a:blip>
          <a:srcRect b="583" l="0" r="0" t="583"/>
          <a:stretch/>
        </p:blipFill>
        <p:spPr>
          <a:xfrm>
            <a:off x="2542850" y="1017725"/>
            <a:ext cx="4058303" cy="3820976"/>
          </a:xfrm>
          <a:prstGeom prst="rect">
            <a:avLst/>
          </a:prstGeom>
          <a:noFill/>
          <a:ln>
            <a:noFill/>
          </a:ln>
        </p:spPr>
      </p:pic>
      <p:cxnSp>
        <p:nvCxnSpPr>
          <p:cNvPr id="661" name="Google Shape;661;p80"/>
          <p:cNvCxnSpPr/>
          <p:nvPr/>
        </p:nvCxnSpPr>
        <p:spPr>
          <a:xfrm>
            <a:off x="2964250" y="1248050"/>
            <a:ext cx="3574500" cy="0"/>
          </a:xfrm>
          <a:prstGeom prst="straightConnector1">
            <a:avLst/>
          </a:prstGeom>
          <a:noFill/>
          <a:ln cap="flat" cmpd="sng" w="9525">
            <a:solidFill>
              <a:srgbClr val="FF0000"/>
            </a:solidFill>
            <a:prstDash val="solid"/>
            <a:round/>
            <a:headEnd len="med" w="med" type="none"/>
            <a:tailEnd len="med" w="med" type="none"/>
          </a:ln>
        </p:spPr>
      </p:cxnSp>
      <p:sp>
        <p:nvSpPr>
          <p:cNvPr id="662" name="Google Shape;662;p80"/>
          <p:cNvSpPr txBox="1"/>
          <p:nvPr/>
        </p:nvSpPr>
        <p:spPr>
          <a:xfrm>
            <a:off x="450625" y="1809700"/>
            <a:ext cx="2136600" cy="267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chemeClr val="dk1"/>
                </a:solidFill>
              </a:rPr>
              <a:t>unchanged </a:t>
            </a:r>
            <a:r>
              <a:rPr lang="en" sz="1000"/>
              <a:t>baseline performance </a:t>
            </a:r>
            <a:endParaRPr sz="1000"/>
          </a:p>
        </p:txBody>
      </p:sp>
      <p:cxnSp>
        <p:nvCxnSpPr>
          <p:cNvPr id="663" name="Google Shape;663;p80"/>
          <p:cNvCxnSpPr>
            <a:stCxn id="662" idx="0"/>
          </p:cNvCxnSpPr>
          <p:nvPr/>
        </p:nvCxnSpPr>
        <p:spPr>
          <a:xfrm flipH="1" rot="10800000">
            <a:off x="1518925" y="1337200"/>
            <a:ext cx="946200" cy="472500"/>
          </a:xfrm>
          <a:prstGeom prst="straightConnector1">
            <a:avLst/>
          </a:prstGeom>
          <a:noFill/>
          <a:ln cap="flat" cmpd="sng" w="9525">
            <a:solidFill>
              <a:srgbClr val="000000"/>
            </a:solidFill>
            <a:prstDash val="solid"/>
            <a:round/>
            <a:headEnd len="med" w="med" type="none"/>
            <a:tailEnd len="med" w="med" type="triangle"/>
          </a:ln>
        </p:spPr>
      </p:cxnSp>
      <p:sp>
        <p:nvSpPr>
          <p:cNvPr id="664" name="Google Shape;664;p80"/>
          <p:cNvSpPr txBox="1"/>
          <p:nvPr/>
        </p:nvSpPr>
        <p:spPr>
          <a:xfrm>
            <a:off x="450625" y="1129000"/>
            <a:ext cx="1598400" cy="33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Iteration 4</a:t>
            </a:r>
            <a:endParaRPr/>
          </a:p>
        </p:txBody>
      </p:sp>
      <p:cxnSp>
        <p:nvCxnSpPr>
          <p:cNvPr id="665" name="Google Shape;665;p80"/>
          <p:cNvCxnSpPr/>
          <p:nvPr/>
        </p:nvCxnSpPr>
        <p:spPr>
          <a:xfrm>
            <a:off x="6654950" y="1256900"/>
            <a:ext cx="321000" cy="0"/>
          </a:xfrm>
          <a:prstGeom prst="straightConnector1">
            <a:avLst/>
          </a:prstGeom>
          <a:noFill/>
          <a:ln cap="flat" cmpd="sng" w="9525">
            <a:solidFill>
              <a:schemeClr val="dk2"/>
            </a:solidFill>
            <a:prstDash val="solid"/>
            <a:round/>
            <a:headEnd len="med" w="med" type="triangle"/>
            <a:tailEnd len="med" w="med" type="none"/>
          </a:ln>
        </p:spPr>
      </p:cxnSp>
      <p:sp>
        <p:nvSpPr>
          <p:cNvPr id="666" name="Google Shape;666;p80"/>
          <p:cNvSpPr txBox="1"/>
          <p:nvPr/>
        </p:nvSpPr>
        <p:spPr>
          <a:xfrm>
            <a:off x="6975950" y="1084425"/>
            <a:ext cx="17583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FF0000"/>
                </a:solidFill>
              </a:rPr>
              <a:t>Removing electrode 14</a:t>
            </a:r>
            <a:endParaRPr sz="1200">
              <a:solidFill>
                <a:srgbClr val="FF0000"/>
              </a:solidFill>
            </a:endParaRPr>
          </a:p>
        </p:txBody>
      </p:sp>
      <p:sp>
        <p:nvSpPr>
          <p:cNvPr id="667" name="Google Shape;667;p80"/>
          <p:cNvSpPr/>
          <p:nvPr/>
        </p:nvSpPr>
        <p:spPr>
          <a:xfrm>
            <a:off x="3955100" y="1123250"/>
            <a:ext cx="267300" cy="267300"/>
          </a:xfrm>
          <a:prstGeom prst="mathMultiply">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1" name="Shape 671"/>
        <p:cNvGrpSpPr/>
        <p:nvPr/>
      </p:nvGrpSpPr>
      <p:grpSpPr>
        <a:xfrm>
          <a:off x="0" y="0"/>
          <a:ext cx="0" cy="0"/>
          <a:chOff x="0" y="0"/>
          <a:chExt cx="0" cy="0"/>
        </a:xfrm>
      </p:grpSpPr>
      <p:sp>
        <p:nvSpPr>
          <p:cNvPr id="672" name="Google Shape;672;p8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Backward Electrode Elimination: Case Study 1</a:t>
            </a:r>
            <a:endParaRPr/>
          </a:p>
        </p:txBody>
      </p:sp>
      <p:sp>
        <p:nvSpPr>
          <p:cNvPr id="673" name="Google Shape;673;p8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674" name="Google Shape;674;p81"/>
          <p:cNvPicPr preferRelativeResize="0"/>
          <p:nvPr/>
        </p:nvPicPr>
        <p:blipFill rotWithShape="1">
          <a:blip r:embed="rId3">
            <a:alphaModFix/>
          </a:blip>
          <a:srcRect b="583" l="0" r="0" t="583"/>
          <a:stretch/>
        </p:blipFill>
        <p:spPr>
          <a:xfrm>
            <a:off x="2542850" y="1017725"/>
            <a:ext cx="4058303" cy="3820976"/>
          </a:xfrm>
          <a:prstGeom prst="rect">
            <a:avLst/>
          </a:prstGeom>
          <a:noFill/>
          <a:ln>
            <a:noFill/>
          </a:ln>
        </p:spPr>
      </p:pic>
      <p:cxnSp>
        <p:nvCxnSpPr>
          <p:cNvPr id="675" name="Google Shape;675;p81"/>
          <p:cNvCxnSpPr/>
          <p:nvPr/>
        </p:nvCxnSpPr>
        <p:spPr>
          <a:xfrm>
            <a:off x="2964250" y="1248050"/>
            <a:ext cx="3574500" cy="0"/>
          </a:xfrm>
          <a:prstGeom prst="straightConnector1">
            <a:avLst/>
          </a:prstGeom>
          <a:noFill/>
          <a:ln cap="flat" cmpd="sng" w="9525">
            <a:solidFill>
              <a:srgbClr val="FF0000"/>
            </a:solidFill>
            <a:prstDash val="solid"/>
            <a:round/>
            <a:headEnd len="med" w="med" type="none"/>
            <a:tailEnd len="med" w="med" type="none"/>
          </a:ln>
        </p:spPr>
      </p:cxnSp>
      <p:sp>
        <p:nvSpPr>
          <p:cNvPr id="676" name="Google Shape;676;p81"/>
          <p:cNvSpPr txBox="1"/>
          <p:nvPr/>
        </p:nvSpPr>
        <p:spPr>
          <a:xfrm>
            <a:off x="450625" y="1809700"/>
            <a:ext cx="2136600" cy="267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chemeClr val="dk1"/>
                </a:solidFill>
              </a:rPr>
              <a:t>unchanged </a:t>
            </a:r>
            <a:r>
              <a:rPr lang="en" sz="1000"/>
              <a:t>baseline performance </a:t>
            </a:r>
            <a:endParaRPr sz="1000"/>
          </a:p>
        </p:txBody>
      </p:sp>
      <p:cxnSp>
        <p:nvCxnSpPr>
          <p:cNvPr id="677" name="Google Shape;677;p81"/>
          <p:cNvCxnSpPr>
            <a:stCxn id="676" idx="0"/>
          </p:cNvCxnSpPr>
          <p:nvPr/>
        </p:nvCxnSpPr>
        <p:spPr>
          <a:xfrm flipH="1" rot="10800000">
            <a:off x="1518925" y="1337200"/>
            <a:ext cx="946200" cy="472500"/>
          </a:xfrm>
          <a:prstGeom prst="straightConnector1">
            <a:avLst/>
          </a:prstGeom>
          <a:noFill/>
          <a:ln cap="flat" cmpd="sng" w="9525">
            <a:solidFill>
              <a:srgbClr val="000000"/>
            </a:solidFill>
            <a:prstDash val="solid"/>
            <a:round/>
            <a:headEnd len="med" w="med" type="none"/>
            <a:tailEnd len="med" w="med" type="triangle"/>
          </a:ln>
        </p:spPr>
      </p:cxnSp>
      <p:sp>
        <p:nvSpPr>
          <p:cNvPr id="678" name="Google Shape;678;p81"/>
          <p:cNvSpPr txBox="1"/>
          <p:nvPr/>
        </p:nvSpPr>
        <p:spPr>
          <a:xfrm>
            <a:off x="450625" y="1129000"/>
            <a:ext cx="1598400" cy="33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Iteration 5</a:t>
            </a:r>
            <a:endParaRPr/>
          </a:p>
        </p:txBody>
      </p:sp>
      <p:cxnSp>
        <p:nvCxnSpPr>
          <p:cNvPr id="679" name="Google Shape;679;p81"/>
          <p:cNvCxnSpPr/>
          <p:nvPr/>
        </p:nvCxnSpPr>
        <p:spPr>
          <a:xfrm>
            <a:off x="6654950" y="1256900"/>
            <a:ext cx="321000" cy="0"/>
          </a:xfrm>
          <a:prstGeom prst="straightConnector1">
            <a:avLst/>
          </a:prstGeom>
          <a:noFill/>
          <a:ln cap="flat" cmpd="sng" w="9525">
            <a:solidFill>
              <a:schemeClr val="dk2"/>
            </a:solidFill>
            <a:prstDash val="solid"/>
            <a:round/>
            <a:headEnd len="med" w="med" type="triangle"/>
            <a:tailEnd len="med" w="med" type="none"/>
          </a:ln>
        </p:spPr>
      </p:cxnSp>
      <p:sp>
        <p:nvSpPr>
          <p:cNvPr id="680" name="Google Shape;680;p81"/>
          <p:cNvSpPr txBox="1"/>
          <p:nvPr/>
        </p:nvSpPr>
        <p:spPr>
          <a:xfrm>
            <a:off x="6975950" y="1084425"/>
            <a:ext cx="17583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FF0000"/>
                </a:solidFill>
              </a:rPr>
              <a:t>Removing electrode 22</a:t>
            </a:r>
            <a:endParaRPr sz="1200">
              <a:solidFill>
                <a:srgbClr val="FF0000"/>
              </a:solidFill>
            </a:endParaRPr>
          </a:p>
        </p:txBody>
      </p:sp>
      <p:sp>
        <p:nvSpPr>
          <p:cNvPr id="681" name="Google Shape;681;p81"/>
          <p:cNvSpPr/>
          <p:nvPr/>
        </p:nvSpPr>
        <p:spPr>
          <a:xfrm>
            <a:off x="4481050" y="1123250"/>
            <a:ext cx="267300" cy="267300"/>
          </a:xfrm>
          <a:prstGeom prst="mathMultiply">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01" name="Google Shape;101;p19"/>
          <p:cNvSpPr txBox="1"/>
          <p:nvPr/>
        </p:nvSpPr>
        <p:spPr>
          <a:xfrm>
            <a:off x="311700" y="123025"/>
            <a:ext cx="8520600" cy="53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t>What is Electroencephalogram (EEG)</a:t>
            </a:r>
            <a:endParaRPr sz="2800">
              <a:solidFill>
                <a:srgbClr val="000000"/>
              </a:solidFill>
            </a:endParaRPr>
          </a:p>
        </p:txBody>
      </p:sp>
      <p:pic>
        <p:nvPicPr>
          <p:cNvPr id="102" name="Google Shape;102;p19"/>
          <p:cNvPicPr preferRelativeResize="0"/>
          <p:nvPr/>
        </p:nvPicPr>
        <p:blipFill>
          <a:blip r:embed="rId3">
            <a:alphaModFix/>
          </a:blip>
          <a:stretch>
            <a:fillRect/>
          </a:stretch>
        </p:blipFill>
        <p:spPr>
          <a:xfrm>
            <a:off x="1250175" y="1038225"/>
            <a:ext cx="2095500" cy="3067050"/>
          </a:xfrm>
          <a:prstGeom prst="rect">
            <a:avLst/>
          </a:prstGeom>
          <a:noFill/>
          <a:ln>
            <a:noFill/>
          </a:ln>
        </p:spPr>
      </p:pic>
      <p:pic>
        <p:nvPicPr>
          <p:cNvPr id="103" name="Google Shape;103;p19"/>
          <p:cNvPicPr preferRelativeResize="0"/>
          <p:nvPr/>
        </p:nvPicPr>
        <p:blipFill>
          <a:blip r:embed="rId4">
            <a:alphaModFix/>
          </a:blip>
          <a:stretch>
            <a:fillRect/>
          </a:stretch>
        </p:blipFill>
        <p:spPr>
          <a:xfrm>
            <a:off x="5371675" y="1176338"/>
            <a:ext cx="2667000" cy="2790825"/>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5" name="Shape 685"/>
        <p:cNvGrpSpPr/>
        <p:nvPr/>
      </p:nvGrpSpPr>
      <p:grpSpPr>
        <a:xfrm>
          <a:off x="0" y="0"/>
          <a:ext cx="0" cy="0"/>
          <a:chOff x="0" y="0"/>
          <a:chExt cx="0" cy="0"/>
        </a:xfrm>
      </p:grpSpPr>
      <p:sp>
        <p:nvSpPr>
          <p:cNvPr id="686" name="Google Shape;686;p8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Backward Electrode Elimination: Case Study 1</a:t>
            </a:r>
            <a:endParaRPr/>
          </a:p>
        </p:txBody>
      </p:sp>
      <p:sp>
        <p:nvSpPr>
          <p:cNvPr id="687" name="Google Shape;687;p8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688" name="Google Shape;688;p82"/>
          <p:cNvPicPr preferRelativeResize="0"/>
          <p:nvPr/>
        </p:nvPicPr>
        <p:blipFill rotWithShape="1">
          <a:blip r:embed="rId3">
            <a:alphaModFix/>
          </a:blip>
          <a:srcRect b="583" l="0" r="0" t="583"/>
          <a:stretch/>
        </p:blipFill>
        <p:spPr>
          <a:xfrm>
            <a:off x="2542850" y="1017725"/>
            <a:ext cx="4058303" cy="3820976"/>
          </a:xfrm>
          <a:prstGeom prst="rect">
            <a:avLst/>
          </a:prstGeom>
          <a:noFill/>
          <a:ln>
            <a:noFill/>
          </a:ln>
        </p:spPr>
      </p:pic>
      <p:cxnSp>
        <p:nvCxnSpPr>
          <p:cNvPr id="689" name="Google Shape;689;p82"/>
          <p:cNvCxnSpPr/>
          <p:nvPr/>
        </p:nvCxnSpPr>
        <p:spPr>
          <a:xfrm>
            <a:off x="2964250" y="1248050"/>
            <a:ext cx="3574500" cy="0"/>
          </a:xfrm>
          <a:prstGeom prst="straightConnector1">
            <a:avLst/>
          </a:prstGeom>
          <a:noFill/>
          <a:ln cap="flat" cmpd="sng" w="9525">
            <a:solidFill>
              <a:srgbClr val="FF0000"/>
            </a:solidFill>
            <a:prstDash val="solid"/>
            <a:round/>
            <a:headEnd len="med" w="med" type="none"/>
            <a:tailEnd len="med" w="med" type="none"/>
          </a:ln>
        </p:spPr>
      </p:cxnSp>
      <p:sp>
        <p:nvSpPr>
          <p:cNvPr id="690" name="Google Shape;690;p82"/>
          <p:cNvSpPr txBox="1"/>
          <p:nvPr/>
        </p:nvSpPr>
        <p:spPr>
          <a:xfrm>
            <a:off x="450625" y="1809700"/>
            <a:ext cx="2136600" cy="267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chemeClr val="dk1"/>
                </a:solidFill>
              </a:rPr>
              <a:t>unchanged </a:t>
            </a:r>
            <a:r>
              <a:rPr lang="en" sz="1000"/>
              <a:t>baseline performance </a:t>
            </a:r>
            <a:endParaRPr sz="1000"/>
          </a:p>
        </p:txBody>
      </p:sp>
      <p:cxnSp>
        <p:nvCxnSpPr>
          <p:cNvPr id="691" name="Google Shape;691;p82"/>
          <p:cNvCxnSpPr>
            <a:stCxn id="690" idx="0"/>
          </p:cNvCxnSpPr>
          <p:nvPr/>
        </p:nvCxnSpPr>
        <p:spPr>
          <a:xfrm flipH="1" rot="10800000">
            <a:off x="1518925" y="1337200"/>
            <a:ext cx="946200" cy="472500"/>
          </a:xfrm>
          <a:prstGeom prst="straightConnector1">
            <a:avLst/>
          </a:prstGeom>
          <a:noFill/>
          <a:ln cap="flat" cmpd="sng" w="9525">
            <a:solidFill>
              <a:srgbClr val="000000"/>
            </a:solidFill>
            <a:prstDash val="solid"/>
            <a:round/>
            <a:headEnd len="med" w="med" type="none"/>
            <a:tailEnd len="med" w="med" type="triangle"/>
          </a:ln>
        </p:spPr>
      </p:cxnSp>
      <p:sp>
        <p:nvSpPr>
          <p:cNvPr id="692" name="Google Shape;692;p82"/>
          <p:cNvSpPr txBox="1"/>
          <p:nvPr/>
        </p:nvSpPr>
        <p:spPr>
          <a:xfrm>
            <a:off x="450625" y="1129000"/>
            <a:ext cx="1598400" cy="33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Iteration 6</a:t>
            </a:r>
            <a:endParaRPr/>
          </a:p>
        </p:txBody>
      </p:sp>
      <p:cxnSp>
        <p:nvCxnSpPr>
          <p:cNvPr id="693" name="Google Shape;693;p82"/>
          <p:cNvCxnSpPr/>
          <p:nvPr/>
        </p:nvCxnSpPr>
        <p:spPr>
          <a:xfrm>
            <a:off x="6654950" y="1256900"/>
            <a:ext cx="321000" cy="0"/>
          </a:xfrm>
          <a:prstGeom prst="straightConnector1">
            <a:avLst/>
          </a:prstGeom>
          <a:noFill/>
          <a:ln cap="flat" cmpd="sng" w="9525">
            <a:solidFill>
              <a:schemeClr val="dk2"/>
            </a:solidFill>
            <a:prstDash val="solid"/>
            <a:round/>
            <a:headEnd len="med" w="med" type="triangle"/>
            <a:tailEnd len="med" w="med" type="none"/>
          </a:ln>
        </p:spPr>
      </p:cxnSp>
      <p:sp>
        <p:nvSpPr>
          <p:cNvPr id="694" name="Google Shape;694;p82"/>
          <p:cNvSpPr txBox="1"/>
          <p:nvPr/>
        </p:nvSpPr>
        <p:spPr>
          <a:xfrm>
            <a:off x="6975950" y="1084425"/>
            <a:ext cx="17583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FF0000"/>
                </a:solidFill>
              </a:rPr>
              <a:t>Removing electrode 23</a:t>
            </a:r>
            <a:endParaRPr sz="1200">
              <a:solidFill>
                <a:srgbClr val="FF0000"/>
              </a:solidFill>
            </a:endParaRPr>
          </a:p>
        </p:txBody>
      </p:sp>
      <p:sp>
        <p:nvSpPr>
          <p:cNvPr id="695" name="Google Shape;695;p82"/>
          <p:cNvSpPr/>
          <p:nvPr/>
        </p:nvSpPr>
        <p:spPr>
          <a:xfrm>
            <a:off x="4572000" y="1123250"/>
            <a:ext cx="267300" cy="267300"/>
          </a:xfrm>
          <a:prstGeom prst="mathMultiply">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9" name="Shape 699"/>
        <p:cNvGrpSpPr/>
        <p:nvPr/>
      </p:nvGrpSpPr>
      <p:grpSpPr>
        <a:xfrm>
          <a:off x="0" y="0"/>
          <a:ext cx="0" cy="0"/>
          <a:chOff x="0" y="0"/>
          <a:chExt cx="0" cy="0"/>
        </a:xfrm>
      </p:grpSpPr>
      <p:sp>
        <p:nvSpPr>
          <p:cNvPr id="700" name="Google Shape;700;p8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Backward Electrode Elimination: Case Study 1</a:t>
            </a:r>
            <a:endParaRPr/>
          </a:p>
        </p:txBody>
      </p:sp>
      <p:sp>
        <p:nvSpPr>
          <p:cNvPr id="701" name="Google Shape;701;p8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702" name="Google Shape;702;p83"/>
          <p:cNvPicPr preferRelativeResize="0"/>
          <p:nvPr/>
        </p:nvPicPr>
        <p:blipFill rotWithShape="1">
          <a:blip r:embed="rId3">
            <a:alphaModFix/>
          </a:blip>
          <a:srcRect b="583" l="0" r="0" t="583"/>
          <a:stretch/>
        </p:blipFill>
        <p:spPr>
          <a:xfrm>
            <a:off x="2542850" y="1017725"/>
            <a:ext cx="4058303" cy="3820976"/>
          </a:xfrm>
          <a:prstGeom prst="rect">
            <a:avLst/>
          </a:prstGeom>
          <a:noFill/>
          <a:ln>
            <a:noFill/>
          </a:ln>
        </p:spPr>
      </p:pic>
      <p:cxnSp>
        <p:nvCxnSpPr>
          <p:cNvPr id="703" name="Google Shape;703;p83"/>
          <p:cNvCxnSpPr/>
          <p:nvPr/>
        </p:nvCxnSpPr>
        <p:spPr>
          <a:xfrm>
            <a:off x="2964250" y="1248050"/>
            <a:ext cx="3574500" cy="0"/>
          </a:xfrm>
          <a:prstGeom prst="straightConnector1">
            <a:avLst/>
          </a:prstGeom>
          <a:noFill/>
          <a:ln cap="flat" cmpd="sng" w="9525">
            <a:solidFill>
              <a:srgbClr val="FF0000"/>
            </a:solidFill>
            <a:prstDash val="solid"/>
            <a:round/>
            <a:headEnd len="med" w="med" type="none"/>
            <a:tailEnd len="med" w="med" type="none"/>
          </a:ln>
        </p:spPr>
      </p:cxnSp>
      <p:sp>
        <p:nvSpPr>
          <p:cNvPr id="704" name="Google Shape;704;p83"/>
          <p:cNvSpPr txBox="1"/>
          <p:nvPr/>
        </p:nvSpPr>
        <p:spPr>
          <a:xfrm>
            <a:off x="450625" y="1809700"/>
            <a:ext cx="2136600" cy="267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chemeClr val="dk1"/>
                </a:solidFill>
              </a:rPr>
              <a:t>unchanged </a:t>
            </a:r>
            <a:r>
              <a:rPr lang="en" sz="1000"/>
              <a:t>baseline performance </a:t>
            </a:r>
            <a:endParaRPr sz="1000"/>
          </a:p>
        </p:txBody>
      </p:sp>
      <p:cxnSp>
        <p:nvCxnSpPr>
          <p:cNvPr id="705" name="Google Shape;705;p83"/>
          <p:cNvCxnSpPr>
            <a:stCxn id="704" idx="0"/>
          </p:cNvCxnSpPr>
          <p:nvPr/>
        </p:nvCxnSpPr>
        <p:spPr>
          <a:xfrm flipH="1" rot="10800000">
            <a:off x="1518925" y="1337200"/>
            <a:ext cx="946200" cy="472500"/>
          </a:xfrm>
          <a:prstGeom prst="straightConnector1">
            <a:avLst/>
          </a:prstGeom>
          <a:noFill/>
          <a:ln cap="flat" cmpd="sng" w="9525">
            <a:solidFill>
              <a:srgbClr val="000000"/>
            </a:solidFill>
            <a:prstDash val="solid"/>
            <a:round/>
            <a:headEnd len="med" w="med" type="none"/>
            <a:tailEnd len="med" w="med" type="triangle"/>
          </a:ln>
        </p:spPr>
      </p:cxnSp>
      <p:sp>
        <p:nvSpPr>
          <p:cNvPr id="706" name="Google Shape;706;p83"/>
          <p:cNvSpPr txBox="1"/>
          <p:nvPr/>
        </p:nvSpPr>
        <p:spPr>
          <a:xfrm>
            <a:off x="450625" y="1129000"/>
            <a:ext cx="1598400" cy="33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Iteration 7</a:t>
            </a:r>
            <a:endParaRPr/>
          </a:p>
        </p:txBody>
      </p:sp>
      <p:cxnSp>
        <p:nvCxnSpPr>
          <p:cNvPr id="707" name="Google Shape;707;p83"/>
          <p:cNvCxnSpPr/>
          <p:nvPr/>
        </p:nvCxnSpPr>
        <p:spPr>
          <a:xfrm>
            <a:off x="6654950" y="1256900"/>
            <a:ext cx="321000" cy="0"/>
          </a:xfrm>
          <a:prstGeom prst="straightConnector1">
            <a:avLst/>
          </a:prstGeom>
          <a:noFill/>
          <a:ln cap="flat" cmpd="sng" w="9525">
            <a:solidFill>
              <a:schemeClr val="dk2"/>
            </a:solidFill>
            <a:prstDash val="solid"/>
            <a:round/>
            <a:headEnd len="med" w="med" type="triangle"/>
            <a:tailEnd len="med" w="med" type="none"/>
          </a:ln>
        </p:spPr>
      </p:cxnSp>
      <p:sp>
        <p:nvSpPr>
          <p:cNvPr id="708" name="Google Shape;708;p83"/>
          <p:cNvSpPr txBox="1"/>
          <p:nvPr/>
        </p:nvSpPr>
        <p:spPr>
          <a:xfrm>
            <a:off x="6975950" y="1084425"/>
            <a:ext cx="17583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FF0000"/>
                </a:solidFill>
              </a:rPr>
              <a:t>Removing electrode 31</a:t>
            </a:r>
            <a:endParaRPr sz="1200">
              <a:solidFill>
                <a:srgbClr val="FF0000"/>
              </a:solidFill>
            </a:endParaRPr>
          </a:p>
        </p:txBody>
      </p:sp>
      <p:sp>
        <p:nvSpPr>
          <p:cNvPr id="709" name="Google Shape;709;p83"/>
          <p:cNvSpPr/>
          <p:nvPr/>
        </p:nvSpPr>
        <p:spPr>
          <a:xfrm>
            <a:off x="5106850" y="1123250"/>
            <a:ext cx="267300" cy="267300"/>
          </a:xfrm>
          <a:prstGeom prst="mathMultiply">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3" name="Shape 713"/>
        <p:cNvGrpSpPr/>
        <p:nvPr/>
      </p:nvGrpSpPr>
      <p:grpSpPr>
        <a:xfrm>
          <a:off x="0" y="0"/>
          <a:ext cx="0" cy="0"/>
          <a:chOff x="0" y="0"/>
          <a:chExt cx="0" cy="0"/>
        </a:xfrm>
      </p:grpSpPr>
      <p:sp>
        <p:nvSpPr>
          <p:cNvPr id="714" name="Google Shape;714;p8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Backward Electrode Elimination: Case Study 1</a:t>
            </a:r>
            <a:endParaRPr/>
          </a:p>
        </p:txBody>
      </p:sp>
      <p:sp>
        <p:nvSpPr>
          <p:cNvPr id="715" name="Google Shape;715;p8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716" name="Google Shape;716;p84"/>
          <p:cNvPicPr preferRelativeResize="0"/>
          <p:nvPr/>
        </p:nvPicPr>
        <p:blipFill rotWithShape="1">
          <a:blip r:embed="rId3">
            <a:alphaModFix/>
          </a:blip>
          <a:srcRect b="583" l="0" r="0" t="583"/>
          <a:stretch/>
        </p:blipFill>
        <p:spPr>
          <a:xfrm>
            <a:off x="2542850" y="1017725"/>
            <a:ext cx="4058303" cy="3820976"/>
          </a:xfrm>
          <a:prstGeom prst="rect">
            <a:avLst/>
          </a:prstGeom>
          <a:noFill/>
          <a:ln>
            <a:noFill/>
          </a:ln>
        </p:spPr>
      </p:pic>
      <p:cxnSp>
        <p:nvCxnSpPr>
          <p:cNvPr id="717" name="Google Shape;717;p84"/>
          <p:cNvCxnSpPr/>
          <p:nvPr/>
        </p:nvCxnSpPr>
        <p:spPr>
          <a:xfrm>
            <a:off x="2964250" y="1248050"/>
            <a:ext cx="3574500" cy="0"/>
          </a:xfrm>
          <a:prstGeom prst="straightConnector1">
            <a:avLst/>
          </a:prstGeom>
          <a:noFill/>
          <a:ln cap="flat" cmpd="sng" w="9525">
            <a:solidFill>
              <a:srgbClr val="FF0000"/>
            </a:solidFill>
            <a:prstDash val="solid"/>
            <a:round/>
            <a:headEnd len="med" w="med" type="none"/>
            <a:tailEnd len="med" w="med" type="none"/>
          </a:ln>
        </p:spPr>
      </p:cxnSp>
      <p:sp>
        <p:nvSpPr>
          <p:cNvPr id="718" name="Google Shape;718;p84"/>
          <p:cNvSpPr txBox="1"/>
          <p:nvPr/>
        </p:nvSpPr>
        <p:spPr>
          <a:xfrm>
            <a:off x="450625" y="1809700"/>
            <a:ext cx="2136600" cy="267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chemeClr val="dk1"/>
                </a:solidFill>
              </a:rPr>
              <a:t>unchanged </a:t>
            </a:r>
            <a:r>
              <a:rPr lang="en" sz="1000"/>
              <a:t>baseline performance </a:t>
            </a:r>
            <a:endParaRPr sz="1000"/>
          </a:p>
        </p:txBody>
      </p:sp>
      <p:cxnSp>
        <p:nvCxnSpPr>
          <p:cNvPr id="719" name="Google Shape;719;p84"/>
          <p:cNvCxnSpPr>
            <a:stCxn id="718" idx="0"/>
          </p:cNvCxnSpPr>
          <p:nvPr/>
        </p:nvCxnSpPr>
        <p:spPr>
          <a:xfrm flipH="1" rot="10800000">
            <a:off x="1518925" y="1337200"/>
            <a:ext cx="946200" cy="472500"/>
          </a:xfrm>
          <a:prstGeom prst="straightConnector1">
            <a:avLst/>
          </a:prstGeom>
          <a:noFill/>
          <a:ln cap="flat" cmpd="sng" w="9525">
            <a:solidFill>
              <a:srgbClr val="000000"/>
            </a:solidFill>
            <a:prstDash val="solid"/>
            <a:round/>
            <a:headEnd len="med" w="med" type="none"/>
            <a:tailEnd len="med" w="med" type="triangle"/>
          </a:ln>
        </p:spPr>
      </p:cxnSp>
      <p:sp>
        <p:nvSpPr>
          <p:cNvPr id="720" name="Google Shape;720;p84"/>
          <p:cNvSpPr txBox="1"/>
          <p:nvPr/>
        </p:nvSpPr>
        <p:spPr>
          <a:xfrm>
            <a:off x="450625" y="1129000"/>
            <a:ext cx="1598400" cy="33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Iteration 8</a:t>
            </a:r>
            <a:endParaRPr/>
          </a:p>
        </p:txBody>
      </p:sp>
      <p:cxnSp>
        <p:nvCxnSpPr>
          <p:cNvPr id="721" name="Google Shape;721;p84"/>
          <p:cNvCxnSpPr/>
          <p:nvPr/>
        </p:nvCxnSpPr>
        <p:spPr>
          <a:xfrm>
            <a:off x="6654950" y="1256900"/>
            <a:ext cx="321000" cy="0"/>
          </a:xfrm>
          <a:prstGeom prst="straightConnector1">
            <a:avLst/>
          </a:prstGeom>
          <a:noFill/>
          <a:ln cap="flat" cmpd="sng" w="9525">
            <a:solidFill>
              <a:schemeClr val="dk2"/>
            </a:solidFill>
            <a:prstDash val="solid"/>
            <a:round/>
            <a:headEnd len="med" w="med" type="triangle"/>
            <a:tailEnd len="med" w="med" type="none"/>
          </a:ln>
        </p:spPr>
      </p:cxnSp>
      <p:sp>
        <p:nvSpPr>
          <p:cNvPr id="722" name="Google Shape;722;p84"/>
          <p:cNvSpPr txBox="1"/>
          <p:nvPr/>
        </p:nvSpPr>
        <p:spPr>
          <a:xfrm>
            <a:off x="6975950" y="1084425"/>
            <a:ext cx="17583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FF0000"/>
                </a:solidFill>
              </a:rPr>
              <a:t>Removing electrode 32</a:t>
            </a:r>
            <a:endParaRPr sz="1200">
              <a:solidFill>
                <a:srgbClr val="FF0000"/>
              </a:solidFill>
            </a:endParaRPr>
          </a:p>
        </p:txBody>
      </p:sp>
      <p:sp>
        <p:nvSpPr>
          <p:cNvPr id="723" name="Google Shape;723;p84"/>
          <p:cNvSpPr/>
          <p:nvPr/>
        </p:nvSpPr>
        <p:spPr>
          <a:xfrm>
            <a:off x="5160425" y="1114400"/>
            <a:ext cx="267300" cy="267300"/>
          </a:xfrm>
          <a:prstGeom prst="mathMultiply">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7" name="Shape 727"/>
        <p:cNvGrpSpPr/>
        <p:nvPr/>
      </p:nvGrpSpPr>
      <p:grpSpPr>
        <a:xfrm>
          <a:off x="0" y="0"/>
          <a:ext cx="0" cy="0"/>
          <a:chOff x="0" y="0"/>
          <a:chExt cx="0" cy="0"/>
        </a:xfrm>
      </p:grpSpPr>
      <p:sp>
        <p:nvSpPr>
          <p:cNvPr id="728" name="Google Shape;728;p8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Backward Electrode Elimination: Case Study 1</a:t>
            </a:r>
            <a:endParaRPr/>
          </a:p>
        </p:txBody>
      </p:sp>
      <p:sp>
        <p:nvSpPr>
          <p:cNvPr id="729" name="Google Shape;729;p8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730" name="Google Shape;730;p85"/>
          <p:cNvPicPr preferRelativeResize="0"/>
          <p:nvPr/>
        </p:nvPicPr>
        <p:blipFill rotWithShape="1">
          <a:blip r:embed="rId3">
            <a:alphaModFix/>
          </a:blip>
          <a:srcRect b="583" l="0" r="0" t="583"/>
          <a:stretch/>
        </p:blipFill>
        <p:spPr>
          <a:xfrm>
            <a:off x="2542850" y="1017725"/>
            <a:ext cx="4058303" cy="3820976"/>
          </a:xfrm>
          <a:prstGeom prst="rect">
            <a:avLst/>
          </a:prstGeom>
          <a:noFill/>
          <a:ln>
            <a:noFill/>
          </a:ln>
        </p:spPr>
      </p:pic>
      <p:cxnSp>
        <p:nvCxnSpPr>
          <p:cNvPr id="731" name="Google Shape;731;p85"/>
          <p:cNvCxnSpPr/>
          <p:nvPr/>
        </p:nvCxnSpPr>
        <p:spPr>
          <a:xfrm>
            <a:off x="2964250" y="1248050"/>
            <a:ext cx="3574500" cy="0"/>
          </a:xfrm>
          <a:prstGeom prst="straightConnector1">
            <a:avLst/>
          </a:prstGeom>
          <a:noFill/>
          <a:ln cap="flat" cmpd="sng" w="9525">
            <a:solidFill>
              <a:srgbClr val="FF0000"/>
            </a:solidFill>
            <a:prstDash val="solid"/>
            <a:round/>
            <a:headEnd len="med" w="med" type="none"/>
            <a:tailEnd len="med" w="med" type="none"/>
          </a:ln>
        </p:spPr>
      </p:cxnSp>
      <p:sp>
        <p:nvSpPr>
          <p:cNvPr id="732" name="Google Shape;732;p85"/>
          <p:cNvSpPr txBox="1"/>
          <p:nvPr/>
        </p:nvSpPr>
        <p:spPr>
          <a:xfrm>
            <a:off x="450625" y="1809700"/>
            <a:ext cx="2136600" cy="267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chemeClr val="dk1"/>
                </a:solidFill>
              </a:rPr>
              <a:t>unchanged </a:t>
            </a:r>
            <a:r>
              <a:rPr lang="en" sz="1000"/>
              <a:t>baseline performance </a:t>
            </a:r>
            <a:endParaRPr sz="1000"/>
          </a:p>
        </p:txBody>
      </p:sp>
      <p:cxnSp>
        <p:nvCxnSpPr>
          <p:cNvPr id="733" name="Google Shape;733;p85"/>
          <p:cNvCxnSpPr>
            <a:stCxn id="732" idx="0"/>
          </p:cNvCxnSpPr>
          <p:nvPr/>
        </p:nvCxnSpPr>
        <p:spPr>
          <a:xfrm flipH="1" rot="10800000">
            <a:off x="1518925" y="1337200"/>
            <a:ext cx="946200" cy="472500"/>
          </a:xfrm>
          <a:prstGeom prst="straightConnector1">
            <a:avLst/>
          </a:prstGeom>
          <a:noFill/>
          <a:ln cap="flat" cmpd="sng" w="9525">
            <a:solidFill>
              <a:srgbClr val="000000"/>
            </a:solidFill>
            <a:prstDash val="solid"/>
            <a:round/>
            <a:headEnd len="med" w="med" type="none"/>
            <a:tailEnd len="med" w="med" type="triangle"/>
          </a:ln>
        </p:spPr>
      </p:cxnSp>
      <p:sp>
        <p:nvSpPr>
          <p:cNvPr id="734" name="Google Shape;734;p85"/>
          <p:cNvSpPr txBox="1"/>
          <p:nvPr/>
        </p:nvSpPr>
        <p:spPr>
          <a:xfrm>
            <a:off x="450625" y="1129000"/>
            <a:ext cx="1598400" cy="33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Iteration 9</a:t>
            </a:r>
            <a:endParaRPr/>
          </a:p>
        </p:txBody>
      </p:sp>
      <p:cxnSp>
        <p:nvCxnSpPr>
          <p:cNvPr id="735" name="Google Shape;735;p85"/>
          <p:cNvCxnSpPr/>
          <p:nvPr/>
        </p:nvCxnSpPr>
        <p:spPr>
          <a:xfrm>
            <a:off x="6654950" y="1256900"/>
            <a:ext cx="321000" cy="0"/>
          </a:xfrm>
          <a:prstGeom prst="straightConnector1">
            <a:avLst/>
          </a:prstGeom>
          <a:noFill/>
          <a:ln cap="flat" cmpd="sng" w="9525">
            <a:solidFill>
              <a:schemeClr val="dk2"/>
            </a:solidFill>
            <a:prstDash val="solid"/>
            <a:round/>
            <a:headEnd len="med" w="med" type="triangle"/>
            <a:tailEnd len="med" w="med" type="none"/>
          </a:ln>
        </p:spPr>
      </p:cxnSp>
      <p:sp>
        <p:nvSpPr>
          <p:cNvPr id="736" name="Google Shape;736;p85"/>
          <p:cNvSpPr txBox="1"/>
          <p:nvPr/>
        </p:nvSpPr>
        <p:spPr>
          <a:xfrm>
            <a:off x="6975950" y="1084425"/>
            <a:ext cx="17583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FF0000"/>
                </a:solidFill>
              </a:rPr>
              <a:t>Removing electrode 34</a:t>
            </a:r>
            <a:endParaRPr sz="1200">
              <a:solidFill>
                <a:srgbClr val="FF0000"/>
              </a:solidFill>
            </a:endParaRPr>
          </a:p>
        </p:txBody>
      </p:sp>
      <p:sp>
        <p:nvSpPr>
          <p:cNvPr id="737" name="Google Shape;737;p85"/>
          <p:cNvSpPr/>
          <p:nvPr/>
        </p:nvSpPr>
        <p:spPr>
          <a:xfrm>
            <a:off x="5303050" y="1114400"/>
            <a:ext cx="267300" cy="267300"/>
          </a:xfrm>
          <a:prstGeom prst="mathMultiply">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1" name="Shape 741"/>
        <p:cNvGrpSpPr/>
        <p:nvPr/>
      </p:nvGrpSpPr>
      <p:grpSpPr>
        <a:xfrm>
          <a:off x="0" y="0"/>
          <a:ext cx="0" cy="0"/>
          <a:chOff x="0" y="0"/>
          <a:chExt cx="0" cy="0"/>
        </a:xfrm>
      </p:grpSpPr>
      <p:sp>
        <p:nvSpPr>
          <p:cNvPr id="742" name="Google Shape;742;p8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Backward Electrode Elimination: Case Study 1</a:t>
            </a:r>
            <a:endParaRPr/>
          </a:p>
        </p:txBody>
      </p:sp>
      <p:sp>
        <p:nvSpPr>
          <p:cNvPr id="743" name="Google Shape;743;p8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744" name="Google Shape;744;p86"/>
          <p:cNvPicPr preferRelativeResize="0"/>
          <p:nvPr/>
        </p:nvPicPr>
        <p:blipFill rotWithShape="1">
          <a:blip r:embed="rId3">
            <a:alphaModFix/>
          </a:blip>
          <a:srcRect b="583" l="0" r="0" t="583"/>
          <a:stretch/>
        </p:blipFill>
        <p:spPr>
          <a:xfrm>
            <a:off x="2542850" y="1017725"/>
            <a:ext cx="4058303" cy="3820976"/>
          </a:xfrm>
          <a:prstGeom prst="rect">
            <a:avLst/>
          </a:prstGeom>
          <a:noFill/>
          <a:ln>
            <a:noFill/>
          </a:ln>
        </p:spPr>
      </p:pic>
      <p:cxnSp>
        <p:nvCxnSpPr>
          <p:cNvPr id="745" name="Google Shape;745;p86"/>
          <p:cNvCxnSpPr/>
          <p:nvPr/>
        </p:nvCxnSpPr>
        <p:spPr>
          <a:xfrm>
            <a:off x="2964250" y="1248050"/>
            <a:ext cx="3574500" cy="0"/>
          </a:xfrm>
          <a:prstGeom prst="straightConnector1">
            <a:avLst/>
          </a:prstGeom>
          <a:noFill/>
          <a:ln cap="flat" cmpd="sng" w="9525">
            <a:solidFill>
              <a:srgbClr val="FF0000"/>
            </a:solidFill>
            <a:prstDash val="solid"/>
            <a:round/>
            <a:headEnd len="med" w="med" type="none"/>
            <a:tailEnd len="med" w="med" type="none"/>
          </a:ln>
        </p:spPr>
      </p:cxnSp>
      <p:sp>
        <p:nvSpPr>
          <p:cNvPr id="746" name="Google Shape;746;p86"/>
          <p:cNvSpPr txBox="1"/>
          <p:nvPr/>
        </p:nvSpPr>
        <p:spPr>
          <a:xfrm>
            <a:off x="450625" y="1809700"/>
            <a:ext cx="2136600" cy="267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chemeClr val="dk1"/>
                </a:solidFill>
              </a:rPr>
              <a:t>unchanged </a:t>
            </a:r>
            <a:r>
              <a:rPr lang="en" sz="1000"/>
              <a:t>baseline performance </a:t>
            </a:r>
            <a:endParaRPr sz="1000"/>
          </a:p>
        </p:txBody>
      </p:sp>
      <p:cxnSp>
        <p:nvCxnSpPr>
          <p:cNvPr id="747" name="Google Shape;747;p86"/>
          <p:cNvCxnSpPr>
            <a:stCxn id="746" idx="0"/>
          </p:cNvCxnSpPr>
          <p:nvPr/>
        </p:nvCxnSpPr>
        <p:spPr>
          <a:xfrm flipH="1" rot="10800000">
            <a:off x="1518925" y="1337200"/>
            <a:ext cx="946200" cy="472500"/>
          </a:xfrm>
          <a:prstGeom prst="straightConnector1">
            <a:avLst/>
          </a:prstGeom>
          <a:noFill/>
          <a:ln cap="flat" cmpd="sng" w="9525">
            <a:solidFill>
              <a:srgbClr val="000000"/>
            </a:solidFill>
            <a:prstDash val="solid"/>
            <a:round/>
            <a:headEnd len="med" w="med" type="none"/>
            <a:tailEnd len="med" w="med" type="triangle"/>
          </a:ln>
        </p:spPr>
      </p:cxnSp>
      <p:sp>
        <p:nvSpPr>
          <p:cNvPr id="748" name="Google Shape;748;p86"/>
          <p:cNvSpPr txBox="1"/>
          <p:nvPr/>
        </p:nvSpPr>
        <p:spPr>
          <a:xfrm>
            <a:off x="450625" y="1129000"/>
            <a:ext cx="1598400" cy="33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Iteration 10</a:t>
            </a:r>
            <a:endParaRPr/>
          </a:p>
        </p:txBody>
      </p:sp>
      <p:cxnSp>
        <p:nvCxnSpPr>
          <p:cNvPr id="749" name="Google Shape;749;p86"/>
          <p:cNvCxnSpPr/>
          <p:nvPr/>
        </p:nvCxnSpPr>
        <p:spPr>
          <a:xfrm>
            <a:off x="6654950" y="1256900"/>
            <a:ext cx="321000" cy="0"/>
          </a:xfrm>
          <a:prstGeom prst="straightConnector1">
            <a:avLst/>
          </a:prstGeom>
          <a:noFill/>
          <a:ln cap="flat" cmpd="sng" w="9525">
            <a:solidFill>
              <a:schemeClr val="dk2"/>
            </a:solidFill>
            <a:prstDash val="solid"/>
            <a:round/>
            <a:headEnd len="med" w="med" type="triangle"/>
            <a:tailEnd len="med" w="med" type="none"/>
          </a:ln>
        </p:spPr>
      </p:cxnSp>
      <p:sp>
        <p:nvSpPr>
          <p:cNvPr id="750" name="Google Shape;750;p86"/>
          <p:cNvSpPr txBox="1"/>
          <p:nvPr/>
        </p:nvSpPr>
        <p:spPr>
          <a:xfrm>
            <a:off x="6975950" y="1084425"/>
            <a:ext cx="17583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FF0000"/>
                </a:solidFill>
              </a:rPr>
              <a:t>Removing electrode 40</a:t>
            </a:r>
            <a:endParaRPr sz="1200">
              <a:solidFill>
                <a:srgbClr val="FF0000"/>
              </a:solidFill>
            </a:endParaRPr>
          </a:p>
        </p:txBody>
      </p:sp>
      <p:sp>
        <p:nvSpPr>
          <p:cNvPr id="751" name="Google Shape;751;p86"/>
          <p:cNvSpPr/>
          <p:nvPr/>
        </p:nvSpPr>
        <p:spPr>
          <a:xfrm>
            <a:off x="5713100" y="1114400"/>
            <a:ext cx="267300" cy="267300"/>
          </a:xfrm>
          <a:prstGeom prst="mathMultiply">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5" name="Shape 755"/>
        <p:cNvGrpSpPr/>
        <p:nvPr/>
      </p:nvGrpSpPr>
      <p:grpSpPr>
        <a:xfrm>
          <a:off x="0" y="0"/>
          <a:ext cx="0" cy="0"/>
          <a:chOff x="0" y="0"/>
          <a:chExt cx="0" cy="0"/>
        </a:xfrm>
      </p:grpSpPr>
      <p:sp>
        <p:nvSpPr>
          <p:cNvPr id="756" name="Google Shape;756;p8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Backward Electrode Elimination: Case Study 1</a:t>
            </a:r>
            <a:endParaRPr/>
          </a:p>
        </p:txBody>
      </p:sp>
      <p:sp>
        <p:nvSpPr>
          <p:cNvPr id="757" name="Google Shape;757;p8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758" name="Google Shape;758;p87"/>
          <p:cNvPicPr preferRelativeResize="0"/>
          <p:nvPr/>
        </p:nvPicPr>
        <p:blipFill rotWithShape="1">
          <a:blip r:embed="rId3">
            <a:alphaModFix/>
          </a:blip>
          <a:srcRect b="583" l="0" r="0" t="583"/>
          <a:stretch/>
        </p:blipFill>
        <p:spPr>
          <a:xfrm>
            <a:off x="2542850" y="1017725"/>
            <a:ext cx="4058303" cy="3820976"/>
          </a:xfrm>
          <a:prstGeom prst="rect">
            <a:avLst/>
          </a:prstGeom>
          <a:noFill/>
          <a:ln>
            <a:noFill/>
          </a:ln>
        </p:spPr>
      </p:pic>
      <p:cxnSp>
        <p:nvCxnSpPr>
          <p:cNvPr id="759" name="Google Shape;759;p87"/>
          <p:cNvCxnSpPr/>
          <p:nvPr/>
        </p:nvCxnSpPr>
        <p:spPr>
          <a:xfrm>
            <a:off x="2964250" y="1248050"/>
            <a:ext cx="3574500" cy="0"/>
          </a:xfrm>
          <a:prstGeom prst="straightConnector1">
            <a:avLst/>
          </a:prstGeom>
          <a:noFill/>
          <a:ln cap="flat" cmpd="sng" w="9525">
            <a:solidFill>
              <a:srgbClr val="FF0000"/>
            </a:solidFill>
            <a:prstDash val="solid"/>
            <a:round/>
            <a:headEnd len="med" w="med" type="none"/>
            <a:tailEnd len="med" w="med" type="none"/>
          </a:ln>
        </p:spPr>
      </p:cxnSp>
      <p:sp>
        <p:nvSpPr>
          <p:cNvPr id="760" name="Google Shape;760;p87"/>
          <p:cNvSpPr txBox="1"/>
          <p:nvPr/>
        </p:nvSpPr>
        <p:spPr>
          <a:xfrm>
            <a:off x="450625" y="1809700"/>
            <a:ext cx="2136600" cy="267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chemeClr val="dk1"/>
                </a:solidFill>
              </a:rPr>
              <a:t>unchanged </a:t>
            </a:r>
            <a:r>
              <a:rPr lang="en" sz="1000"/>
              <a:t>baseline performance </a:t>
            </a:r>
            <a:endParaRPr sz="1000"/>
          </a:p>
        </p:txBody>
      </p:sp>
      <p:cxnSp>
        <p:nvCxnSpPr>
          <p:cNvPr id="761" name="Google Shape;761;p87"/>
          <p:cNvCxnSpPr>
            <a:stCxn id="760" idx="0"/>
          </p:cNvCxnSpPr>
          <p:nvPr/>
        </p:nvCxnSpPr>
        <p:spPr>
          <a:xfrm flipH="1" rot="10800000">
            <a:off x="1518925" y="1337200"/>
            <a:ext cx="946200" cy="472500"/>
          </a:xfrm>
          <a:prstGeom prst="straightConnector1">
            <a:avLst/>
          </a:prstGeom>
          <a:noFill/>
          <a:ln cap="flat" cmpd="sng" w="9525">
            <a:solidFill>
              <a:srgbClr val="000000"/>
            </a:solidFill>
            <a:prstDash val="solid"/>
            <a:round/>
            <a:headEnd len="med" w="med" type="none"/>
            <a:tailEnd len="med" w="med" type="triangle"/>
          </a:ln>
        </p:spPr>
      </p:cxnSp>
      <p:sp>
        <p:nvSpPr>
          <p:cNvPr id="762" name="Google Shape;762;p87"/>
          <p:cNvSpPr txBox="1"/>
          <p:nvPr/>
        </p:nvSpPr>
        <p:spPr>
          <a:xfrm>
            <a:off x="450625" y="1129000"/>
            <a:ext cx="1598400" cy="33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Iteration 11</a:t>
            </a:r>
            <a:endParaRPr/>
          </a:p>
        </p:txBody>
      </p:sp>
      <p:cxnSp>
        <p:nvCxnSpPr>
          <p:cNvPr id="763" name="Google Shape;763;p87"/>
          <p:cNvCxnSpPr/>
          <p:nvPr/>
        </p:nvCxnSpPr>
        <p:spPr>
          <a:xfrm>
            <a:off x="6654950" y="1256900"/>
            <a:ext cx="321000" cy="0"/>
          </a:xfrm>
          <a:prstGeom prst="straightConnector1">
            <a:avLst/>
          </a:prstGeom>
          <a:noFill/>
          <a:ln cap="flat" cmpd="sng" w="9525">
            <a:solidFill>
              <a:schemeClr val="dk2"/>
            </a:solidFill>
            <a:prstDash val="solid"/>
            <a:round/>
            <a:headEnd len="med" w="med" type="triangle"/>
            <a:tailEnd len="med" w="med" type="none"/>
          </a:ln>
        </p:spPr>
      </p:cxnSp>
      <p:sp>
        <p:nvSpPr>
          <p:cNvPr id="764" name="Google Shape;764;p87"/>
          <p:cNvSpPr txBox="1"/>
          <p:nvPr/>
        </p:nvSpPr>
        <p:spPr>
          <a:xfrm>
            <a:off x="6975950" y="1084425"/>
            <a:ext cx="17583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FF0000"/>
                </a:solidFill>
              </a:rPr>
              <a:t>Removing electrode 41</a:t>
            </a:r>
            <a:endParaRPr sz="1200">
              <a:solidFill>
                <a:srgbClr val="FF0000"/>
              </a:solidFill>
            </a:endParaRPr>
          </a:p>
        </p:txBody>
      </p:sp>
      <p:sp>
        <p:nvSpPr>
          <p:cNvPr id="765" name="Google Shape;765;p87"/>
          <p:cNvSpPr/>
          <p:nvPr/>
        </p:nvSpPr>
        <p:spPr>
          <a:xfrm>
            <a:off x="5784425" y="1114400"/>
            <a:ext cx="267300" cy="267300"/>
          </a:xfrm>
          <a:prstGeom prst="mathMultiply">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9" name="Shape 769"/>
        <p:cNvGrpSpPr/>
        <p:nvPr/>
      </p:nvGrpSpPr>
      <p:grpSpPr>
        <a:xfrm>
          <a:off x="0" y="0"/>
          <a:ext cx="0" cy="0"/>
          <a:chOff x="0" y="0"/>
          <a:chExt cx="0" cy="0"/>
        </a:xfrm>
      </p:grpSpPr>
      <p:sp>
        <p:nvSpPr>
          <p:cNvPr id="770" name="Google Shape;770;p8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Backward Electrode Elimination: Case Study 1</a:t>
            </a:r>
            <a:endParaRPr/>
          </a:p>
        </p:txBody>
      </p:sp>
      <p:sp>
        <p:nvSpPr>
          <p:cNvPr id="771" name="Google Shape;771;p8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772" name="Google Shape;772;p88"/>
          <p:cNvPicPr preferRelativeResize="0"/>
          <p:nvPr/>
        </p:nvPicPr>
        <p:blipFill rotWithShape="1">
          <a:blip r:embed="rId3">
            <a:alphaModFix/>
          </a:blip>
          <a:srcRect b="583" l="0" r="0" t="583"/>
          <a:stretch/>
        </p:blipFill>
        <p:spPr>
          <a:xfrm>
            <a:off x="2542850" y="1017725"/>
            <a:ext cx="4058303" cy="3820976"/>
          </a:xfrm>
          <a:prstGeom prst="rect">
            <a:avLst/>
          </a:prstGeom>
          <a:noFill/>
          <a:ln>
            <a:noFill/>
          </a:ln>
        </p:spPr>
      </p:pic>
      <p:cxnSp>
        <p:nvCxnSpPr>
          <p:cNvPr id="773" name="Google Shape;773;p88"/>
          <p:cNvCxnSpPr/>
          <p:nvPr/>
        </p:nvCxnSpPr>
        <p:spPr>
          <a:xfrm>
            <a:off x="2964250" y="1248050"/>
            <a:ext cx="3574500" cy="0"/>
          </a:xfrm>
          <a:prstGeom prst="straightConnector1">
            <a:avLst/>
          </a:prstGeom>
          <a:noFill/>
          <a:ln cap="flat" cmpd="sng" w="9525">
            <a:solidFill>
              <a:srgbClr val="FF0000"/>
            </a:solidFill>
            <a:prstDash val="solid"/>
            <a:round/>
            <a:headEnd len="med" w="med" type="none"/>
            <a:tailEnd len="med" w="med" type="none"/>
          </a:ln>
        </p:spPr>
      </p:cxnSp>
      <p:sp>
        <p:nvSpPr>
          <p:cNvPr id="774" name="Google Shape;774;p88"/>
          <p:cNvSpPr txBox="1"/>
          <p:nvPr/>
        </p:nvSpPr>
        <p:spPr>
          <a:xfrm>
            <a:off x="450625" y="1809700"/>
            <a:ext cx="2136600" cy="267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chemeClr val="dk1"/>
                </a:solidFill>
              </a:rPr>
              <a:t>unchanged </a:t>
            </a:r>
            <a:r>
              <a:rPr lang="en" sz="1000"/>
              <a:t>baseline performance </a:t>
            </a:r>
            <a:endParaRPr sz="1000"/>
          </a:p>
        </p:txBody>
      </p:sp>
      <p:cxnSp>
        <p:nvCxnSpPr>
          <p:cNvPr id="775" name="Google Shape;775;p88"/>
          <p:cNvCxnSpPr>
            <a:stCxn id="774" idx="0"/>
          </p:cNvCxnSpPr>
          <p:nvPr/>
        </p:nvCxnSpPr>
        <p:spPr>
          <a:xfrm flipH="1" rot="10800000">
            <a:off x="1518925" y="1337200"/>
            <a:ext cx="946200" cy="472500"/>
          </a:xfrm>
          <a:prstGeom prst="straightConnector1">
            <a:avLst/>
          </a:prstGeom>
          <a:noFill/>
          <a:ln cap="flat" cmpd="sng" w="9525">
            <a:solidFill>
              <a:srgbClr val="000000"/>
            </a:solidFill>
            <a:prstDash val="solid"/>
            <a:round/>
            <a:headEnd len="med" w="med" type="none"/>
            <a:tailEnd len="med" w="med" type="triangle"/>
          </a:ln>
        </p:spPr>
      </p:cxnSp>
      <p:sp>
        <p:nvSpPr>
          <p:cNvPr id="776" name="Google Shape;776;p88"/>
          <p:cNvSpPr txBox="1"/>
          <p:nvPr/>
        </p:nvSpPr>
        <p:spPr>
          <a:xfrm>
            <a:off x="450625" y="1129000"/>
            <a:ext cx="1598400" cy="33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Iteration 12</a:t>
            </a:r>
            <a:endParaRPr/>
          </a:p>
        </p:txBody>
      </p:sp>
      <p:cxnSp>
        <p:nvCxnSpPr>
          <p:cNvPr id="777" name="Google Shape;777;p88"/>
          <p:cNvCxnSpPr/>
          <p:nvPr/>
        </p:nvCxnSpPr>
        <p:spPr>
          <a:xfrm>
            <a:off x="6654950" y="1256900"/>
            <a:ext cx="321000" cy="0"/>
          </a:xfrm>
          <a:prstGeom prst="straightConnector1">
            <a:avLst/>
          </a:prstGeom>
          <a:noFill/>
          <a:ln cap="flat" cmpd="sng" w="9525">
            <a:solidFill>
              <a:schemeClr val="dk2"/>
            </a:solidFill>
            <a:prstDash val="solid"/>
            <a:round/>
            <a:headEnd len="med" w="med" type="triangle"/>
            <a:tailEnd len="med" w="med" type="none"/>
          </a:ln>
        </p:spPr>
      </p:cxnSp>
      <p:sp>
        <p:nvSpPr>
          <p:cNvPr id="778" name="Google Shape;778;p88"/>
          <p:cNvSpPr txBox="1"/>
          <p:nvPr/>
        </p:nvSpPr>
        <p:spPr>
          <a:xfrm>
            <a:off x="6975950" y="1084425"/>
            <a:ext cx="17583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FF0000"/>
                </a:solidFill>
              </a:rPr>
              <a:t>Removing electrode 43</a:t>
            </a:r>
            <a:endParaRPr sz="1200">
              <a:solidFill>
                <a:srgbClr val="FF0000"/>
              </a:solidFill>
            </a:endParaRPr>
          </a:p>
        </p:txBody>
      </p:sp>
      <p:sp>
        <p:nvSpPr>
          <p:cNvPr id="779" name="Google Shape;779;p88"/>
          <p:cNvSpPr/>
          <p:nvPr/>
        </p:nvSpPr>
        <p:spPr>
          <a:xfrm>
            <a:off x="5918150" y="1114400"/>
            <a:ext cx="267300" cy="267300"/>
          </a:xfrm>
          <a:prstGeom prst="mathMultiply">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3" name="Shape 783"/>
        <p:cNvGrpSpPr/>
        <p:nvPr/>
      </p:nvGrpSpPr>
      <p:grpSpPr>
        <a:xfrm>
          <a:off x="0" y="0"/>
          <a:ext cx="0" cy="0"/>
          <a:chOff x="0" y="0"/>
          <a:chExt cx="0" cy="0"/>
        </a:xfrm>
      </p:grpSpPr>
      <p:sp>
        <p:nvSpPr>
          <p:cNvPr id="784" name="Google Shape;784;p8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Backward Electrode Elimination: Case Study 1</a:t>
            </a:r>
            <a:endParaRPr/>
          </a:p>
        </p:txBody>
      </p:sp>
      <p:sp>
        <p:nvSpPr>
          <p:cNvPr id="785" name="Google Shape;785;p8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786" name="Google Shape;786;p89"/>
          <p:cNvPicPr preferRelativeResize="0"/>
          <p:nvPr/>
        </p:nvPicPr>
        <p:blipFill rotWithShape="1">
          <a:blip r:embed="rId3">
            <a:alphaModFix/>
          </a:blip>
          <a:srcRect b="583" l="0" r="0" t="583"/>
          <a:stretch/>
        </p:blipFill>
        <p:spPr>
          <a:xfrm>
            <a:off x="2542850" y="1017725"/>
            <a:ext cx="4058303" cy="3820976"/>
          </a:xfrm>
          <a:prstGeom prst="rect">
            <a:avLst/>
          </a:prstGeom>
          <a:noFill/>
          <a:ln>
            <a:noFill/>
          </a:ln>
        </p:spPr>
      </p:pic>
      <p:cxnSp>
        <p:nvCxnSpPr>
          <p:cNvPr id="787" name="Google Shape;787;p89"/>
          <p:cNvCxnSpPr/>
          <p:nvPr/>
        </p:nvCxnSpPr>
        <p:spPr>
          <a:xfrm>
            <a:off x="2928575" y="1084425"/>
            <a:ext cx="3574500" cy="0"/>
          </a:xfrm>
          <a:prstGeom prst="straightConnector1">
            <a:avLst/>
          </a:prstGeom>
          <a:noFill/>
          <a:ln cap="flat" cmpd="sng" w="28575">
            <a:solidFill>
              <a:srgbClr val="FF0000"/>
            </a:solidFill>
            <a:prstDash val="solid"/>
            <a:round/>
            <a:headEnd len="med" w="med" type="none"/>
            <a:tailEnd len="med" w="med" type="none"/>
          </a:ln>
        </p:spPr>
      </p:cxnSp>
      <p:sp>
        <p:nvSpPr>
          <p:cNvPr id="788" name="Google Shape;788;p89"/>
          <p:cNvSpPr txBox="1"/>
          <p:nvPr/>
        </p:nvSpPr>
        <p:spPr>
          <a:xfrm>
            <a:off x="450625" y="1809700"/>
            <a:ext cx="2136600" cy="267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chemeClr val="dk1"/>
                </a:solidFill>
              </a:rPr>
              <a:t>unchanged </a:t>
            </a:r>
            <a:r>
              <a:rPr lang="en" sz="1000"/>
              <a:t>baseline performance </a:t>
            </a:r>
            <a:endParaRPr sz="1000"/>
          </a:p>
        </p:txBody>
      </p:sp>
      <p:cxnSp>
        <p:nvCxnSpPr>
          <p:cNvPr id="789" name="Google Shape;789;p89"/>
          <p:cNvCxnSpPr>
            <a:stCxn id="788" idx="0"/>
          </p:cNvCxnSpPr>
          <p:nvPr/>
        </p:nvCxnSpPr>
        <p:spPr>
          <a:xfrm flipH="1" rot="10800000">
            <a:off x="1518925" y="1176700"/>
            <a:ext cx="1169100" cy="633000"/>
          </a:xfrm>
          <a:prstGeom prst="straightConnector1">
            <a:avLst/>
          </a:prstGeom>
          <a:noFill/>
          <a:ln cap="flat" cmpd="sng" w="9525">
            <a:solidFill>
              <a:srgbClr val="000000"/>
            </a:solidFill>
            <a:prstDash val="solid"/>
            <a:round/>
            <a:headEnd len="med" w="med" type="none"/>
            <a:tailEnd len="med" w="med" type="triangle"/>
          </a:ln>
        </p:spPr>
      </p:cxnSp>
      <p:sp>
        <p:nvSpPr>
          <p:cNvPr id="790" name="Google Shape;790;p89"/>
          <p:cNvSpPr txBox="1"/>
          <p:nvPr/>
        </p:nvSpPr>
        <p:spPr>
          <a:xfrm>
            <a:off x="450625" y="1129000"/>
            <a:ext cx="1598400" cy="33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Iteration 13</a:t>
            </a:r>
            <a:endParaRPr/>
          </a:p>
        </p:txBody>
      </p:sp>
      <p:cxnSp>
        <p:nvCxnSpPr>
          <p:cNvPr id="791" name="Google Shape;791;p89"/>
          <p:cNvCxnSpPr/>
          <p:nvPr/>
        </p:nvCxnSpPr>
        <p:spPr>
          <a:xfrm>
            <a:off x="6654950" y="1256900"/>
            <a:ext cx="321000" cy="0"/>
          </a:xfrm>
          <a:prstGeom prst="straightConnector1">
            <a:avLst/>
          </a:prstGeom>
          <a:noFill/>
          <a:ln cap="flat" cmpd="sng" w="9525">
            <a:solidFill>
              <a:schemeClr val="dk2"/>
            </a:solidFill>
            <a:prstDash val="solid"/>
            <a:round/>
            <a:headEnd len="med" w="med" type="triangle"/>
            <a:tailEnd len="med" w="med" type="none"/>
          </a:ln>
        </p:spPr>
      </p:cxnSp>
      <p:sp>
        <p:nvSpPr>
          <p:cNvPr id="792" name="Google Shape;792;p89"/>
          <p:cNvSpPr txBox="1"/>
          <p:nvPr/>
        </p:nvSpPr>
        <p:spPr>
          <a:xfrm>
            <a:off x="6975950" y="1084425"/>
            <a:ext cx="17583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FF0000"/>
                </a:solidFill>
              </a:rPr>
              <a:t>STOPPING HERE</a:t>
            </a:r>
            <a:endParaRPr sz="1200">
              <a:solidFill>
                <a:srgbClr val="FF0000"/>
              </a:solidFill>
            </a:endParaRPr>
          </a:p>
          <a:p>
            <a:pPr indent="0" lvl="0" marL="0" rtl="0" algn="l">
              <a:spcBef>
                <a:spcPts val="0"/>
              </a:spcBef>
              <a:spcAft>
                <a:spcPts val="0"/>
              </a:spcAft>
              <a:buNone/>
            </a:pPr>
            <a:r>
              <a:rPr lang="en" sz="1200">
                <a:solidFill>
                  <a:srgbClr val="FF0000"/>
                </a:solidFill>
              </a:rPr>
              <a:t>removing any additional electrode would degrade performance.</a:t>
            </a:r>
            <a:endParaRPr sz="1200">
              <a:solidFill>
                <a:srgbClr val="FF0000"/>
              </a:solidFill>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6" name="Shape 796"/>
        <p:cNvGrpSpPr/>
        <p:nvPr/>
      </p:nvGrpSpPr>
      <p:grpSpPr>
        <a:xfrm>
          <a:off x="0" y="0"/>
          <a:ext cx="0" cy="0"/>
          <a:chOff x="0" y="0"/>
          <a:chExt cx="0" cy="0"/>
        </a:xfrm>
      </p:grpSpPr>
      <p:sp>
        <p:nvSpPr>
          <p:cNvPr id="797" name="Google Shape;797;p9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Wrapper Methods - Variants</a:t>
            </a:r>
            <a:endParaRPr/>
          </a:p>
        </p:txBody>
      </p:sp>
      <p:sp>
        <p:nvSpPr>
          <p:cNvPr id="798" name="Google Shape;798;p9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400"/>
              <a:t>Backward feature elimination</a:t>
            </a:r>
            <a:endParaRPr sz="1400"/>
          </a:p>
          <a:p>
            <a:pPr indent="-317500" lvl="0" marL="457200" rtl="0" algn="l">
              <a:spcBef>
                <a:spcPts val="0"/>
              </a:spcBef>
              <a:spcAft>
                <a:spcPts val="0"/>
              </a:spcAft>
              <a:buSzPts val="1400"/>
              <a:buAutoNum type="arabicPeriod"/>
            </a:pPr>
            <a:r>
              <a:rPr lang="en" sz="1400"/>
              <a:t>Initialize the feature set F to include all features F</a:t>
            </a:r>
            <a:r>
              <a:rPr baseline="-25000" lang="en" sz="1400"/>
              <a:t>0</a:t>
            </a:r>
            <a:r>
              <a:rPr lang="en" sz="1400"/>
              <a:t>: {f</a:t>
            </a:r>
            <a:r>
              <a:rPr baseline="-25000" lang="en" sz="1400"/>
              <a:t>0</a:t>
            </a:r>
            <a:r>
              <a:rPr lang="en" sz="1400"/>
              <a:t>, f</a:t>
            </a:r>
            <a:r>
              <a:rPr baseline="-25000" lang="en" sz="1400"/>
              <a:t>1</a:t>
            </a:r>
            <a:r>
              <a:rPr lang="en" sz="1400"/>
              <a:t>, …, , f</a:t>
            </a:r>
            <a:r>
              <a:rPr baseline="-25000" lang="en" sz="1400"/>
              <a:t>M-1</a:t>
            </a:r>
            <a:r>
              <a:rPr lang="en" sz="1400"/>
              <a:t>} and evaluate performance</a:t>
            </a:r>
            <a:endParaRPr sz="1400"/>
          </a:p>
          <a:p>
            <a:pPr indent="-317500" lvl="0" marL="457200" rtl="0" algn="l">
              <a:spcBef>
                <a:spcPts val="0"/>
              </a:spcBef>
              <a:spcAft>
                <a:spcPts val="0"/>
              </a:spcAft>
              <a:buSzPts val="1400"/>
              <a:buAutoNum type="arabicPeriod"/>
            </a:pPr>
            <a:r>
              <a:rPr lang="en" sz="1400"/>
              <a:t>Evaluate performance with feature sets F\f</a:t>
            </a:r>
            <a:r>
              <a:rPr baseline="-25000" lang="en" sz="1400"/>
              <a:t>i</a:t>
            </a:r>
            <a:r>
              <a:rPr lang="en" sz="1400"/>
              <a:t> , removing a single feature f</a:t>
            </a:r>
            <a:r>
              <a:rPr baseline="-25000" lang="en" sz="1400"/>
              <a:t>i</a:t>
            </a:r>
            <a:r>
              <a:rPr lang="en" sz="1400"/>
              <a:t> from F.</a:t>
            </a:r>
            <a:endParaRPr sz="1400"/>
          </a:p>
          <a:p>
            <a:pPr indent="-317500" lvl="0" marL="457200" rtl="0" algn="l">
              <a:spcBef>
                <a:spcPts val="0"/>
              </a:spcBef>
              <a:spcAft>
                <a:spcPts val="0"/>
              </a:spcAft>
              <a:buSzPts val="1400"/>
              <a:buAutoNum type="arabicPeriod"/>
            </a:pPr>
            <a:r>
              <a:rPr lang="en" sz="1400"/>
              <a:t>Update F to exclude f</a:t>
            </a:r>
            <a:r>
              <a:rPr baseline="-25000" lang="en" sz="1400"/>
              <a:t>i</a:t>
            </a:r>
            <a:r>
              <a:rPr lang="en" sz="1400"/>
              <a:t> for the one feature that maximally maintained or increased performance.</a:t>
            </a:r>
            <a:endParaRPr sz="1400"/>
          </a:p>
          <a:p>
            <a:pPr indent="-317500" lvl="0" marL="457200" rtl="0" algn="l">
              <a:spcBef>
                <a:spcPts val="0"/>
              </a:spcBef>
              <a:spcAft>
                <a:spcPts val="0"/>
              </a:spcAft>
              <a:buSzPts val="1400"/>
              <a:buAutoNum type="arabicPeriod"/>
            </a:pPr>
            <a:r>
              <a:rPr lang="en" sz="1400"/>
              <a:t>Repeat steps 2 and 3 until</a:t>
            </a:r>
            <a:endParaRPr sz="1400"/>
          </a:p>
          <a:p>
            <a:pPr indent="-317500" lvl="1" marL="914400" rtl="0" algn="l">
              <a:spcBef>
                <a:spcPts val="0"/>
              </a:spcBef>
              <a:spcAft>
                <a:spcPts val="0"/>
              </a:spcAft>
              <a:buSzPts val="1400"/>
              <a:buAutoNum type="alphaLcPeriod"/>
            </a:pPr>
            <a:r>
              <a:rPr lang="en"/>
              <a:t>Performance degrades</a:t>
            </a:r>
            <a:endParaRPr/>
          </a:p>
          <a:p>
            <a:pPr indent="-317500" lvl="1" marL="914400" rtl="0" algn="l">
              <a:spcBef>
                <a:spcPts val="0"/>
              </a:spcBef>
              <a:spcAft>
                <a:spcPts val="0"/>
              </a:spcAft>
              <a:buSzPts val="1400"/>
              <a:buAutoNum type="alphaLcPeriod"/>
            </a:pPr>
            <a:r>
              <a:rPr lang="en"/>
              <a:t>Target number of features is reached</a:t>
            </a:r>
            <a:endParaRPr/>
          </a:p>
          <a:p>
            <a:pPr indent="0" lvl="0" marL="0" rtl="0" algn="l">
              <a:spcBef>
                <a:spcPts val="0"/>
              </a:spcBef>
              <a:spcAft>
                <a:spcPts val="0"/>
              </a:spcAft>
              <a:buNone/>
            </a:pPr>
            <a:r>
              <a:t/>
            </a:r>
            <a:endParaRPr sz="1400"/>
          </a:p>
          <a:p>
            <a:pPr indent="0" lvl="0" marL="0" rtl="0" algn="l">
              <a:spcBef>
                <a:spcPts val="0"/>
              </a:spcBef>
              <a:spcAft>
                <a:spcPts val="0"/>
              </a:spcAft>
              <a:buClr>
                <a:schemeClr val="dk1"/>
              </a:buClr>
              <a:buSzPts val="1100"/>
              <a:buFont typeface="Arial"/>
              <a:buNone/>
            </a:pPr>
            <a:r>
              <a:rPr b="1" lang="en" sz="1400"/>
              <a:t>Forward feature selection</a:t>
            </a:r>
            <a:endParaRPr b="1" sz="1400"/>
          </a:p>
          <a:p>
            <a:pPr indent="0" lvl="0" marL="0" rtl="0" algn="l">
              <a:spcBef>
                <a:spcPts val="0"/>
              </a:spcBef>
              <a:spcAft>
                <a:spcPts val="0"/>
              </a:spcAft>
              <a:buClr>
                <a:schemeClr val="dk1"/>
              </a:buClr>
              <a:buSzPts val="1100"/>
              <a:buFont typeface="Arial"/>
              <a:buNone/>
            </a:pPr>
            <a:r>
              <a:rPr lang="en" sz="1400"/>
              <a:t>Same in reverse: evaluate classifier with each feature individually, add feature and repeat.</a:t>
            </a:r>
            <a:endParaRPr b="1" sz="1400"/>
          </a:p>
          <a:p>
            <a:pPr indent="0" lvl="0" marL="0" rtl="0" algn="l">
              <a:spcBef>
                <a:spcPts val="0"/>
              </a:spcBef>
              <a:spcAft>
                <a:spcPts val="0"/>
              </a:spcAft>
              <a:buNone/>
            </a:pPr>
            <a:r>
              <a:t/>
            </a:r>
            <a:endParaRPr b="1" sz="1400"/>
          </a:p>
          <a:p>
            <a:pPr indent="0" lvl="0" marL="0" rtl="0" algn="l">
              <a:spcBef>
                <a:spcPts val="0"/>
              </a:spcBef>
              <a:spcAft>
                <a:spcPts val="0"/>
              </a:spcAft>
              <a:buNone/>
            </a:pPr>
            <a:r>
              <a:rPr b="1" lang="en" sz="1400"/>
              <a:t>Prioritized selection/ elimination</a:t>
            </a:r>
            <a:endParaRPr b="1" sz="1400"/>
          </a:p>
          <a:p>
            <a:pPr indent="0" lvl="0" marL="0" rtl="0" algn="l">
              <a:spcBef>
                <a:spcPts val="0"/>
              </a:spcBef>
              <a:spcAft>
                <a:spcPts val="0"/>
              </a:spcAft>
              <a:buNone/>
            </a:pPr>
            <a:r>
              <a:rPr lang="en" sz="1400"/>
              <a:t>Add/ remove features in order determined by some feature scoring method.</a:t>
            </a:r>
            <a:endParaRPr sz="1400"/>
          </a:p>
        </p:txBody>
      </p:sp>
      <p:sp>
        <p:nvSpPr>
          <p:cNvPr id="799" name="Google Shape;799;p9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3" name="Shape 803"/>
        <p:cNvGrpSpPr/>
        <p:nvPr/>
      </p:nvGrpSpPr>
      <p:grpSpPr>
        <a:xfrm>
          <a:off x="0" y="0"/>
          <a:ext cx="0" cy="0"/>
          <a:chOff x="0" y="0"/>
          <a:chExt cx="0" cy="0"/>
        </a:xfrm>
      </p:grpSpPr>
      <p:sp>
        <p:nvSpPr>
          <p:cNvPr id="804" name="Google Shape;804;p9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Filtering vs. Wrapper</a:t>
            </a:r>
            <a:endParaRPr/>
          </a:p>
        </p:txBody>
      </p:sp>
      <p:sp>
        <p:nvSpPr>
          <p:cNvPr id="805" name="Google Shape;805;p9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rgbClr val="595858"/>
                </a:solidFill>
                <a:highlight>
                  <a:srgbClr val="FFFFFF"/>
                </a:highlight>
              </a:rPr>
              <a:t>The main differences between the filter and wrapper methods for feature selection are:</a:t>
            </a:r>
            <a:endParaRPr sz="1400">
              <a:solidFill>
                <a:srgbClr val="595858"/>
              </a:solidFill>
              <a:highlight>
                <a:srgbClr val="FFFFFF"/>
              </a:highlight>
            </a:endParaRPr>
          </a:p>
          <a:p>
            <a:pPr indent="-304800" lvl="0" marL="457200" rtl="0" algn="just">
              <a:spcBef>
                <a:spcPts val="1600"/>
              </a:spcBef>
              <a:spcAft>
                <a:spcPts val="0"/>
              </a:spcAft>
              <a:buClr>
                <a:srgbClr val="595858"/>
              </a:buClr>
              <a:buSzPts val="1200"/>
              <a:buFont typeface="Arial"/>
              <a:buChar char="●"/>
            </a:pPr>
            <a:r>
              <a:rPr lang="en" sz="1200">
                <a:solidFill>
                  <a:srgbClr val="595858"/>
                </a:solidFill>
                <a:highlight>
                  <a:srgbClr val="FFFFFF"/>
                </a:highlight>
              </a:rPr>
              <a:t>Filter methods are much faster compared to wrapper methods as they do not involve training the models.</a:t>
            </a:r>
            <a:endParaRPr sz="1200">
              <a:solidFill>
                <a:srgbClr val="595858"/>
              </a:solidFill>
              <a:highlight>
                <a:srgbClr val="FFFFFF"/>
              </a:highlight>
            </a:endParaRPr>
          </a:p>
          <a:p>
            <a:pPr indent="-304800" lvl="0" marL="457200" rtl="0" algn="just">
              <a:spcBef>
                <a:spcPts val="1000"/>
              </a:spcBef>
              <a:spcAft>
                <a:spcPts val="0"/>
              </a:spcAft>
              <a:buClr>
                <a:srgbClr val="595858"/>
              </a:buClr>
              <a:buSzPts val="1200"/>
              <a:buFont typeface="Arial"/>
              <a:buChar char="●"/>
            </a:pPr>
            <a:r>
              <a:rPr lang="en" sz="1200">
                <a:solidFill>
                  <a:srgbClr val="595858"/>
                </a:solidFill>
                <a:highlight>
                  <a:srgbClr val="FFFFFF"/>
                </a:highlight>
              </a:rPr>
              <a:t>Filter methods measure the relevance of features by their correlation/ mutual information with dependent variable.</a:t>
            </a:r>
            <a:endParaRPr sz="1200">
              <a:solidFill>
                <a:srgbClr val="595858"/>
              </a:solidFill>
              <a:highlight>
                <a:srgbClr val="FFFFFF"/>
              </a:highlight>
            </a:endParaRPr>
          </a:p>
          <a:p>
            <a:pPr indent="-304800" lvl="0" marL="457200" rtl="0" algn="just">
              <a:spcBef>
                <a:spcPts val="0"/>
              </a:spcBef>
              <a:spcAft>
                <a:spcPts val="0"/>
              </a:spcAft>
              <a:buClr>
                <a:srgbClr val="595858"/>
              </a:buClr>
              <a:buSzPts val="1200"/>
              <a:buFont typeface="Arial"/>
              <a:buChar char="●"/>
            </a:pPr>
            <a:r>
              <a:rPr lang="en" sz="1200">
                <a:solidFill>
                  <a:srgbClr val="595858"/>
                </a:solidFill>
                <a:highlight>
                  <a:srgbClr val="FFFFFF"/>
                </a:highlight>
              </a:rPr>
              <a:t>Wrapper methods measure the usefulness of a subset of features by actually training a model on it.</a:t>
            </a:r>
            <a:endParaRPr sz="1200">
              <a:solidFill>
                <a:srgbClr val="595858"/>
              </a:solidFill>
              <a:highlight>
                <a:srgbClr val="FFFFFF"/>
              </a:highlight>
            </a:endParaRPr>
          </a:p>
          <a:p>
            <a:pPr indent="-304800" lvl="0" marL="457200" rtl="0" algn="just">
              <a:spcBef>
                <a:spcPts val="1000"/>
              </a:spcBef>
              <a:spcAft>
                <a:spcPts val="0"/>
              </a:spcAft>
              <a:buClr>
                <a:srgbClr val="595858"/>
              </a:buClr>
              <a:buSzPts val="1200"/>
              <a:buFont typeface="Arial"/>
              <a:buChar char="●"/>
            </a:pPr>
            <a:r>
              <a:rPr lang="en" sz="1200">
                <a:solidFill>
                  <a:srgbClr val="595858"/>
                </a:solidFill>
                <a:highlight>
                  <a:srgbClr val="FFFFFF"/>
                </a:highlight>
              </a:rPr>
              <a:t>Filter methods use statistical methods for evaluation of features</a:t>
            </a:r>
            <a:endParaRPr sz="1200">
              <a:solidFill>
                <a:srgbClr val="595858"/>
              </a:solidFill>
              <a:highlight>
                <a:srgbClr val="FFFFFF"/>
              </a:highlight>
            </a:endParaRPr>
          </a:p>
          <a:p>
            <a:pPr indent="-304800" lvl="0" marL="457200" rtl="0" algn="just">
              <a:spcBef>
                <a:spcPts val="0"/>
              </a:spcBef>
              <a:spcAft>
                <a:spcPts val="0"/>
              </a:spcAft>
              <a:buClr>
                <a:srgbClr val="595858"/>
              </a:buClr>
              <a:buSzPts val="1200"/>
              <a:buFont typeface="Arial"/>
              <a:buChar char="●"/>
            </a:pPr>
            <a:r>
              <a:rPr lang="en" sz="1200">
                <a:solidFill>
                  <a:srgbClr val="595858"/>
                </a:solidFill>
                <a:highlight>
                  <a:srgbClr val="FFFFFF"/>
                </a:highlight>
              </a:rPr>
              <a:t>Wrapper methods use cross validation.</a:t>
            </a:r>
            <a:endParaRPr sz="1200">
              <a:solidFill>
                <a:srgbClr val="595858"/>
              </a:solidFill>
              <a:highlight>
                <a:srgbClr val="FFFFFF"/>
              </a:highlight>
            </a:endParaRPr>
          </a:p>
          <a:p>
            <a:pPr indent="-304800" lvl="0" marL="457200" rtl="0" algn="just">
              <a:spcBef>
                <a:spcPts val="1000"/>
              </a:spcBef>
              <a:spcAft>
                <a:spcPts val="0"/>
              </a:spcAft>
              <a:buClr>
                <a:srgbClr val="595858"/>
              </a:buClr>
              <a:buSzPts val="1200"/>
              <a:buFont typeface="Arial"/>
              <a:buChar char="●"/>
            </a:pPr>
            <a:r>
              <a:rPr lang="en" sz="1200">
                <a:solidFill>
                  <a:srgbClr val="595858"/>
                </a:solidFill>
                <a:highlight>
                  <a:srgbClr val="FFFFFF"/>
                </a:highlight>
              </a:rPr>
              <a:t>Feature selection using wrapper methods risk making the model more prone to overfitting.</a:t>
            </a:r>
            <a:endParaRPr sz="1200"/>
          </a:p>
        </p:txBody>
      </p:sp>
      <p:sp>
        <p:nvSpPr>
          <p:cNvPr id="806" name="Google Shape;806;p9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20"/>
          <p:cNvSpPr txBox="1"/>
          <p:nvPr>
            <p:ph idx="1" type="body"/>
          </p:nvPr>
        </p:nvSpPr>
        <p:spPr>
          <a:xfrm>
            <a:off x="311700" y="8476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P</a:t>
            </a:r>
            <a:r>
              <a:rPr lang="en" sz="1400"/>
              <a:t>articipants: N=18</a:t>
            </a:r>
            <a:endParaRPr sz="1400"/>
          </a:p>
          <a:p>
            <a:pPr indent="-317500" lvl="0" marL="457200" rtl="0" algn="l">
              <a:spcBef>
                <a:spcPts val="1000"/>
              </a:spcBef>
              <a:spcAft>
                <a:spcPts val="0"/>
              </a:spcAft>
              <a:buSzPts val="1400"/>
              <a:buChar char="●"/>
            </a:pPr>
            <a:r>
              <a:rPr lang="en" sz="1400"/>
              <a:t>  8 participants did not develop CNP within 6 months after data collection (PNP)</a:t>
            </a:r>
            <a:endParaRPr sz="1400"/>
          </a:p>
          <a:p>
            <a:pPr indent="-317500" lvl="0" marL="457200" rtl="0" algn="l">
              <a:spcBef>
                <a:spcPts val="0"/>
              </a:spcBef>
              <a:spcAft>
                <a:spcPts val="0"/>
              </a:spcAft>
              <a:buSzPts val="1400"/>
              <a:buChar char="●"/>
            </a:pPr>
            <a:r>
              <a:rPr lang="en" sz="1400"/>
              <a:t>10 participants developed CNP within 6 months after data collection (PDP)</a:t>
            </a:r>
            <a:endParaRPr sz="1400"/>
          </a:p>
          <a:p>
            <a:pPr indent="0" lvl="0" marL="0" rtl="0" algn="l">
              <a:spcBef>
                <a:spcPts val="1600"/>
              </a:spcBef>
              <a:spcAft>
                <a:spcPts val="0"/>
              </a:spcAft>
              <a:buNone/>
            </a:pPr>
            <a:r>
              <a:rPr lang="en" sz="1400"/>
              <a:t>Data Collection</a:t>
            </a:r>
            <a:endParaRPr sz="1400"/>
          </a:p>
          <a:p>
            <a:pPr indent="-317500" lvl="0" marL="457200" rtl="0" algn="l">
              <a:spcBef>
                <a:spcPts val="1600"/>
              </a:spcBef>
              <a:spcAft>
                <a:spcPts val="0"/>
              </a:spcAft>
              <a:buSzPts val="1400"/>
              <a:buChar char="●"/>
            </a:pPr>
            <a:r>
              <a:rPr lang="en" sz="1400"/>
              <a:t>48 electrode EEG, recording electrical activity of the brain at 250 Hz </a:t>
            </a:r>
            <a:endParaRPr sz="1400"/>
          </a:p>
          <a:p>
            <a:pPr indent="-317500" lvl="0" marL="457200" rtl="0" algn="l">
              <a:spcBef>
                <a:spcPts val="0"/>
              </a:spcBef>
              <a:spcAft>
                <a:spcPts val="0"/>
              </a:spcAft>
              <a:buSzPts val="1400"/>
              <a:buChar char="●"/>
            </a:pPr>
            <a:r>
              <a:rPr lang="en" sz="1400"/>
              <a:t>participants were asked to relax with </a:t>
            </a:r>
            <a:r>
              <a:rPr lang="en" sz="1400"/>
              <a:t>eyes closed (EC) and eyes opened (EO)</a:t>
            </a:r>
            <a:endParaRPr sz="1400"/>
          </a:p>
          <a:p>
            <a:pPr indent="-317500" lvl="0" marL="457200" rtl="0" algn="l">
              <a:spcBef>
                <a:spcPts val="0"/>
              </a:spcBef>
              <a:spcAft>
                <a:spcPts val="0"/>
              </a:spcAft>
              <a:buSzPts val="1400"/>
              <a:buChar char="●"/>
            </a:pPr>
            <a:r>
              <a:rPr lang="en" sz="1400"/>
              <a:t>Segments of data with 5 second length were recorded with 10 repetitions per participant</a:t>
            </a:r>
            <a:endParaRPr sz="1400"/>
          </a:p>
          <a:p>
            <a:pPr indent="-317500" lvl="0" marL="457200" rtl="0" algn="l">
              <a:spcBef>
                <a:spcPts val="0"/>
              </a:spcBef>
              <a:spcAft>
                <a:spcPts val="0"/>
              </a:spcAft>
              <a:buSzPts val="1400"/>
              <a:buChar char="●"/>
            </a:pPr>
            <a:r>
              <a:rPr lang="en" sz="1400"/>
              <a:t>180 labeled data points (18 participants with 10 repetitions each) are available in total</a:t>
            </a:r>
            <a:endParaRPr sz="1400"/>
          </a:p>
        </p:txBody>
      </p:sp>
      <p:sp>
        <p:nvSpPr>
          <p:cNvPr id="109" name="Google Shape;109;p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10" name="Google Shape;110;p20"/>
          <p:cNvSpPr txBox="1"/>
          <p:nvPr/>
        </p:nvSpPr>
        <p:spPr>
          <a:xfrm>
            <a:off x="311700" y="123025"/>
            <a:ext cx="8520600" cy="53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t>Case Study 1: Dataset</a:t>
            </a:r>
            <a:endParaRPr sz="2800">
              <a:solidFill>
                <a:srgbClr val="000000"/>
              </a:solidFill>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0" name="Shape 810"/>
        <p:cNvGrpSpPr/>
        <p:nvPr/>
      </p:nvGrpSpPr>
      <p:grpSpPr>
        <a:xfrm>
          <a:off x="0" y="0"/>
          <a:ext cx="0" cy="0"/>
          <a:chOff x="0" y="0"/>
          <a:chExt cx="0" cy="0"/>
        </a:xfrm>
      </p:grpSpPr>
      <p:sp>
        <p:nvSpPr>
          <p:cNvPr id="811" name="Google Shape;811;p9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Embedding</a:t>
            </a:r>
            <a:endParaRPr/>
          </a:p>
        </p:txBody>
      </p:sp>
      <p:sp>
        <p:nvSpPr>
          <p:cNvPr id="812" name="Google Shape;812;p9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Objectives with weight regularization favour solutions with specific weight characteristics.</a:t>
            </a:r>
            <a:endParaRPr/>
          </a:p>
          <a:p>
            <a:pPr indent="-342900" lvl="0" marL="457200" rtl="0" algn="l">
              <a:spcBef>
                <a:spcPts val="1600"/>
              </a:spcBef>
              <a:spcAft>
                <a:spcPts val="0"/>
              </a:spcAft>
              <a:buSzPts val="1800"/>
              <a:buChar char="●"/>
            </a:pPr>
            <a:r>
              <a:rPr lang="en"/>
              <a:t>L</a:t>
            </a:r>
            <a:r>
              <a:rPr baseline="-25000" lang="en"/>
              <a:t>1</a:t>
            </a:r>
            <a:r>
              <a:rPr lang="en"/>
              <a:t> regularization induces sparsity</a:t>
            </a:r>
            <a:endParaRPr/>
          </a:p>
          <a:p>
            <a:pPr indent="-342900" lvl="0" marL="457200" rtl="0" algn="l">
              <a:spcBef>
                <a:spcPts val="0"/>
              </a:spcBef>
              <a:spcAft>
                <a:spcPts val="0"/>
              </a:spcAft>
              <a:buSzPts val="1800"/>
              <a:buChar char="●"/>
            </a:pPr>
            <a:r>
              <a:rPr lang="en"/>
              <a:t>L</a:t>
            </a:r>
            <a:r>
              <a:rPr baseline="-25000" lang="en"/>
              <a:t>2</a:t>
            </a:r>
            <a:r>
              <a:rPr lang="en"/>
              <a:t> regularization keeps weights near zero</a:t>
            </a:r>
            <a:endParaRPr/>
          </a:p>
          <a:p>
            <a:pPr indent="0" lvl="0" marL="0" rtl="0" algn="l">
              <a:spcBef>
                <a:spcPts val="1600"/>
              </a:spcBef>
              <a:spcAft>
                <a:spcPts val="1600"/>
              </a:spcAft>
              <a:buNone/>
            </a:pPr>
            <a:r>
              <a:rPr lang="en"/>
              <a:t>Absolute value of the weights indicates classifier sensitivity to feature values.</a:t>
            </a:r>
            <a:endParaRPr/>
          </a:p>
        </p:txBody>
      </p:sp>
      <p:sp>
        <p:nvSpPr>
          <p:cNvPr id="813" name="Google Shape;813;p9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7" name="Shape 817"/>
        <p:cNvGrpSpPr/>
        <p:nvPr/>
      </p:nvGrpSpPr>
      <p:grpSpPr>
        <a:xfrm>
          <a:off x="0" y="0"/>
          <a:ext cx="0" cy="0"/>
          <a:chOff x="0" y="0"/>
          <a:chExt cx="0" cy="0"/>
        </a:xfrm>
      </p:grpSpPr>
      <p:sp>
        <p:nvSpPr>
          <p:cNvPr id="818" name="Google Shape;818;p9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Embedding using L</a:t>
            </a:r>
            <a:r>
              <a:rPr baseline="-25000" lang="en"/>
              <a:t>1</a:t>
            </a:r>
            <a:r>
              <a:rPr lang="en"/>
              <a:t>: Case Study 1</a:t>
            </a:r>
            <a:endParaRPr/>
          </a:p>
        </p:txBody>
      </p:sp>
      <p:sp>
        <p:nvSpPr>
          <p:cNvPr id="819" name="Google Shape;819;p9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820" name="Google Shape;820;p93"/>
          <p:cNvPicPr preferRelativeResize="0"/>
          <p:nvPr/>
        </p:nvPicPr>
        <p:blipFill>
          <a:blip r:embed="rId3">
            <a:alphaModFix/>
          </a:blip>
          <a:stretch>
            <a:fillRect/>
          </a:stretch>
        </p:blipFill>
        <p:spPr>
          <a:xfrm>
            <a:off x="2562625" y="1017725"/>
            <a:ext cx="4018749" cy="3820976"/>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4" name="Shape 824"/>
        <p:cNvGrpSpPr/>
        <p:nvPr/>
      </p:nvGrpSpPr>
      <p:grpSpPr>
        <a:xfrm>
          <a:off x="0" y="0"/>
          <a:ext cx="0" cy="0"/>
          <a:chOff x="0" y="0"/>
          <a:chExt cx="0" cy="0"/>
        </a:xfrm>
      </p:grpSpPr>
      <p:sp>
        <p:nvSpPr>
          <p:cNvPr id="825" name="Google Shape;825;p94"/>
          <p:cNvSpPr txBox="1"/>
          <p:nvPr>
            <p:ph type="title"/>
          </p:nvPr>
        </p:nvSpPr>
        <p:spPr>
          <a:xfrm>
            <a:off x="311700" y="123025"/>
            <a:ext cx="8520600" cy="53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Overview</a:t>
            </a:r>
            <a:endParaRPr/>
          </a:p>
        </p:txBody>
      </p:sp>
      <p:sp>
        <p:nvSpPr>
          <p:cNvPr id="826" name="Google Shape;826;p94"/>
          <p:cNvSpPr txBox="1"/>
          <p:nvPr>
            <p:ph idx="1" type="body"/>
          </p:nvPr>
        </p:nvSpPr>
        <p:spPr>
          <a:xfrm>
            <a:off x="311700" y="719250"/>
            <a:ext cx="8520600" cy="4291800"/>
          </a:xfrm>
          <a:prstGeom prst="rect">
            <a:avLst/>
          </a:prstGeom>
        </p:spPr>
        <p:txBody>
          <a:bodyPr anchorCtr="0" anchor="t" bIns="91425" lIns="91425" spcFirstLastPara="1" rIns="91425" wrap="square" tIns="91425">
            <a:noAutofit/>
          </a:bodyPr>
          <a:lstStyle/>
          <a:p>
            <a:pPr indent="-361950" lvl="0" marL="457200" rtl="0" algn="l">
              <a:spcBef>
                <a:spcPts val="0"/>
              </a:spcBef>
              <a:spcAft>
                <a:spcPts val="0"/>
              </a:spcAft>
              <a:buSzPts val="2100"/>
              <a:buAutoNum type="arabicPeriod"/>
            </a:pPr>
            <a:r>
              <a:rPr lang="en" sz="2100"/>
              <a:t>Case Study 1</a:t>
            </a:r>
            <a:endParaRPr sz="2100"/>
          </a:p>
          <a:p>
            <a:pPr indent="-361950" lvl="0" marL="457200" rtl="0" algn="l">
              <a:spcBef>
                <a:spcPts val="1600"/>
              </a:spcBef>
              <a:spcAft>
                <a:spcPts val="0"/>
              </a:spcAft>
              <a:buSzPts val="2100"/>
              <a:buAutoNum type="arabicPeriod"/>
            </a:pPr>
            <a:r>
              <a:rPr lang="en" sz="2100"/>
              <a:t>What is Feature Engineering?</a:t>
            </a:r>
            <a:endParaRPr sz="2100"/>
          </a:p>
          <a:p>
            <a:pPr indent="-361950" lvl="0" marL="457200" rtl="0" algn="l">
              <a:spcBef>
                <a:spcPts val="1600"/>
              </a:spcBef>
              <a:spcAft>
                <a:spcPts val="0"/>
              </a:spcAft>
              <a:buSzPts val="2100"/>
              <a:buAutoNum type="arabicPeriod"/>
            </a:pPr>
            <a:r>
              <a:rPr lang="en" sz="2100"/>
              <a:t>Feature Selection</a:t>
            </a:r>
            <a:endParaRPr sz="2100"/>
          </a:p>
          <a:p>
            <a:pPr indent="-323850" lvl="1" marL="914400" rtl="0" algn="l">
              <a:spcBef>
                <a:spcPts val="1000"/>
              </a:spcBef>
              <a:spcAft>
                <a:spcPts val="0"/>
              </a:spcAft>
              <a:buSzPts val="1500"/>
              <a:buAutoNum type="arabicPeriod"/>
            </a:pPr>
            <a:r>
              <a:rPr lang="en" sz="1500"/>
              <a:t>Filtering Methods</a:t>
            </a:r>
            <a:endParaRPr sz="1500"/>
          </a:p>
          <a:p>
            <a:pPr indent="-323850" lvl="1" marL="914400" rtl="0" algn="l">
              <a:spcBef>
                <a:spcPts val="0"/>
              </a:spcBef>
              <a:spcAft>
                <a:spcPts val="0"/>
              </a:spcAft>
              <a:buSzPts val="1500"/>
              <a:buAutoNum type="arabicPeriod"/>
            </a:pPr>
            <a:r>
              <a:rPr lang="en" sz="1500"/>
              <a:t>Wrapper Methods</a:t>
            </a:r>
            <a:endParaRPr sz="1500"/>
          </a:p>
          <a:p>
            <a:pPr indent="-323850" lvl="1" marL="914400" rtl="0" algn="l">
              <a:spcBef>
                <a:spcPts val="0"/>
              </a:spcBef>
              <a:spcAft>
                <a:spcPts val="0"/>
              </a:spcAft>
              <a:buSzPts val="1500"/>
              <a:buAutoNum type="arabicPeriod"/>
            </a:pPr>
            <a:r>
              <a:rPr lang="en" sz="1500"/>
              <a:t>Embedding Methods</a:t>
            </a:r>
            <a:endParaRPr sz="2100"/>
          </a:p>
          <a:p>
            <a:pPr indent="-361950" lvl="0" marL="457200" rtl="0" algn="l">
              <a:spcBef>
                <a:spcPts val="1600"/>
              </a:spcBef>
              <a:spcAft>
                <a:spcPts val="0"/>
              </a:spcAft>
              <a:buClr>
                <a:srgbClr val="FF0000"/>
              </a:buClr>
              <a:buSzPts val="2100"/>
              <a:buAutoNum type="arabicPeriod"/>
            </a:pPr>
            <a:r>
              <a:rPr lang="en" sz="2100">
                <a:solidFill>
                  <a:srgbClr val="FF0000"/>
                </a:solidFill>
              </a:rPr>
              <a:t>Feature Extraction: Constructing Features Manually</a:t>
            </a:r>
            <a:endParaRPr sz="1500">
              <a:solidFill>
                <a:srgbClr val="FF0000"/>
              </a:solidFill>
            </a:endParaRPr>
          </a:p>
        </p:txBody>
      </p:sp>
      <p:sp>
        <p:nvSpPr>
          <p:cNvPr id="827" name="Google Shape;827;p9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1" name="Shape 831"/>
        <p:cNvGrpSpPr/>
        <p:nvPr/>
      </p:nvGrpSpPr>
      <p:grpSpPr>
        <a:xfrm>
          <a:off x="0" y="0"/>
          <a:ext cx="0" cy="0"/>
          <a:chOff x="0" y="0"/>
          <a:chExt cx="0" cy="0"/>
        </a:xfrm>
      </p:grpSpPr>
      <p:sp>
        <p:nvSpPr>
          <p:cNvPr id="832" name="Google Shape;832;p9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Tabular Data: Categorical Data</a:t>
            </a:r>
            <a:endParaRPr/>
          </a:p>
        </p:txBody>
      </p:sp>
      <p:sp>
        <p:nvSpPr>
          <p:cNvPr id="833" name="Google Shape;833;p95"/>
          <p:cNvSpPr txBox="1"/>
          <p:nvPr>
            <p:ph idx="1" type="body"/>
          </p:nvPr>
        </p:nvSpPr>
        <p:spPr>
          <a:xfrm>
            <a:off x="311700" y="1152475"/>
            <a:ext cx="88323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Categorical data cannot be interpreted by numerical models directly</a:t>
            </a:r>
            <a:endParaRPr sz="1400"/>
          </a:p>
          <a:p>
            <a:pPr indent="-317500" lvl="0" marL="457200" rtl="0" algn="l">
              <a:spcBef>
                <a:spcPts val="1600"/>
              </a:spcBef>
              <a:spcAft>
                <a:spcPts val="0"/>
              </a:spcAft>
              <a:buSzPts val="1400"/>
              <a:buChar char="●"/>
            </a:pPr>
            <a:r>
              <a:rPr lang="en" sz="1400"/>
              <a:t>Mapping onto numerical ‘index’ variables is problematic</a:t>
            </a:r>
            <a:endParaRPr sz="1400"/>
          </a:p>
          <a:p>
            <a:pPr indent="-304800" lvl="1" marL="914400" rtl="0" algn="l">
              <a:spcBef>
                <a:spcPts val="0"/>
              </a:spcBef>
              <a:spcAft>
                <a:spcPts val="0"/>
              </a:spcAft>
              <a:buSzPts val="1200"/>
              <a:buChar char="○"/>
            </a:pPr>
            <a:r>
              <a:rPr lang="en" sz="1200"/>
              <a:t>Numbers are arbitrary, predictive function almost </a:t>
            </a:r>
            <a:r>
              <a:rPr lang="en" sz="1200"/>
              <a:t>always</a:t>
            </a:r>
            <a:r>
              <a:rPr lang="en" sz="1200"/>
              <a:t> non-linear in the mapping</a:t>
            </a:r>
            <a:endParaRPr sz="1200"/>
          </a:p>
          <a:p>
            <a:pPr indent="-304800" lvl="1" marL="914400" rtl="0" algn="l">
              <a:spcBef>
                <a:spcPts val="0"/>
              </a:spcBef>
              <a:spcAft>
                <a:spcPts val="0"/>
              </a:spcAft>
              <a:buSzPts val="1200"/>
              <a:buChar char="○"/>
            </a:pPr>
            <a:r>
              <a:rPr lang="en" sz="1200"/>
              <a:t>Distance-based methods assume triangle inequality is valid</a:t>
            </a:r>
            <a:endParaRPr sz="1200"/>
          </a:p>
          <a:p>
            <a:pPr indent="0" lvl="0" marL="0" rtl="0" algn="l">
              <a:spcBef>
                <a:spcPts val="1600"/>
              </a:spcBef>
              <a:spcAft>
                <a:spcPts val="0"/>
              </a:spcAft>
              <a:buNone/>
            </a:pPr>
            <a:r>
              <a:t/>
            </a:r>
            <a:endParaRPr sz="1400"/>
          </a:p>
          <a:p>
            <a:pPr indent="0" lvl="0" marL="0" rtl="0" algn="l">
              <a:spcBef>
                <a:spcPts val="1600"/>
              </a:spcBef>
              <a:spcAft>
                <a:spcPts val="0"/>
              </a:spcAft>
              <a:buNone/>
            </a:pPr>
            <a:r>
              <a:t/>
            </a:r>
            <a:endParaRPr sz="1400"/>
          </a:p>
          <a:p>
            <a:pPr indent="0" lvl="0" marL="0" rtl="0" algn="l">
              <a:spcBef>
                <a:spcPts val="1600"/>
              </a:spcBef>
              <a:spcAft>
                <a:spcPts val="0"/>
              </a:spcAft>
              <a:buNone/>
            </a:pPr>
            <a:r>
              <a:t/>
            </a:r>
            <a:endParaRPr sz="1400"/>
          </a:p>
          <a:p>
            <a:pPr indent="-317500" lvl="0" marL="457200" rtl="0" algn="l">
              <a:spcBef>
                <a:spcPts val="0"/>
              </a:spcBef>
              <a:spcAft>
                <a:spcPts val="0"/>
              </a:spcAft>
              <a:buSzPts val="1400"/>
              <a:buChar char="●"/>
            </a:pPr>
            <a:r>
              <a:rPr lang="en" sz="1400"/>
              <a:t>Transform categorical data into one-hot encoding</a:t>
            </a:r>
            <a:endParaRPr sz="1400"/>
          </a:p>
          <a:p>
            <a:pPr indent="0" lvl="0" marL="0" rtl="0" algn="l">
              <a:spcBef>
                <a:spcPts val="1600"/>
              </a:spcBef>
              <a:spcAft>
                <a:spcPts val="0"/>
              </a:spcAft>
              <a:buNone/>
            </a:pPr>
            <a:r>
              <a:t/>
            </a:r>
            <a:endParaRPr sz="1400"/>
          </a:p>
          <a:p>
            <a:pPr indent="0" lvl="0" marL="0" rtl="0" algn="l">
              <a:spcBef>
                <a:spcPts val="1600"/>
              </a:spcBef>
              <a:spcAft>
                <a:spcPts val="1600"/>
              </a:spcAft>
              <a:buNone/>
            </a:pPr>
            <a:r>
              <a:t/>
            </a:r>
            <a:endParaRPr sz="1400"/>
          </a:p>
        </p:txBody>
      </p:sp>
      <p:sp>
        <p:nvSpPr>
          <p:cNvPr id="834" name="Google Shape;834;p9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835" name="Google Shape;835;p95"/>
          <p:cNvPicPr preferRelativeResize="0"/>
          <p:nvPr/>
        </p:nvPicPr>
        <p:blipFill>
          <a:blip r:embed="rId3">
            <a:alphaModFix/>
          </a:blip>
          <a:stretch>
            <a:fillRect/>
          </a:stretch>
        </p:blipFill>
        <p:spPr>
          <a:xfrm>
            <a:off x="2555888" y="3030575"/>
            <a:ext cx="4343926" cy="264400"/>
          </a:xfrm>
          <a:prstGeom prst="rect">
            <a:avLst/>
          </a:prstGeom>
          <a:noFill/>
          <a:ln>
            <a:noFill/>
          </a:ln>
        </p:spPr>
      </p:pic>
      <p:pic>
        <p:nvPicPr>
          <p:cNvPr id="836" name="Google Shape;836;p95"/>
          <p:cNvPicPr preferRelativeResize="0"/>
          <p:nvPr/>
        </p:nvPicPr>
        <p:blipFill>
          <a:blip r:embed="rId4">
            <a:alphaModFix/>
          </a:blip>
          <a:stretch>
            <a:fillRect/>
          </a:stretch>
        </p:blipFill>
        <p:spPr>
          <a:xfrm>
            <a:off x="3100484" y="2545013"/>
            <a:ext cx="2943030" cy="247413"/>
          </a:xfrm>
          <a:prstGeom prst="rect">
            <a:avLst/>
          </a:prstGeom>
          <a:noFill/>
          <a:ln>
            <a:noFill/>
          </a:ln>
        </p:spPr>
      </p:pic>
      <p:pic>
        <p:nvPicPr>
          <p:cNvPr id="837" name="Google Shape;837;p95"/>
          <p:cNvPicPr preferRelativeResize="0"/>
          <p:nvPr/>
        </p:nvPicPr>
        <p:blipFill>
          <a:blip r:embed="rId5">
            <a:alphaModFix/>
          </a:blip>
          <a:stretch>
            <a:fillRect/>
          </a:stretch>
        </p:blipFill>
        <p:spPr>
          <a:xfrm>
            <a:off x="3914876" y="4187475"/>
            <a:ext cx="1820027" cy="264400"/>
          </a:xfrm>
          <a:prstGeom prst="rect">
            <a:avLst/>
          </a:prstGeom>
          <a:noFill/>
          <a:ln>
            <a:noFill/>
          </a:ln>
        </p:spPr>
      </p:pic>
      <p:sp>
        <p:nvSpPr>
          <p:cNvPr id="838" name="Google Shape;838;p95"/>
          <p:cNvSpPr txBox="1"/>
          <p:nvPr/>
        </p:nvSpPr>
        <p:spPr>
          <a:xfrm rot="-2700000">
            <a:off x="4532241" y="4527312"/>
            <a:ext cx="652518" cy="157826"/>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t>is_car</a:t>
            </a:r>
            <a:endParaRPr sz="1100"/>
          </a:p>
        </p:txBody>
      </p:sp>
      <p:sp>
        <p:nvSpPr>
          <p:cNvPr id="839" name="Google Shape;839;p95"/>
          <p:cNvSpPr txBox="1"/>
          <p:nvPr/>
        </p:nvSpPr>
        <p:spPr>
          <a:xfrm rot="-2700000">
            <a:off x="4791304" y="4475864"/>
            <a:ext cx="798041" cy="157826"/>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t>is_book</a:t>
            </a:r>
            <a:endParaRPr sz="1100"/>
          </a:p>
        </p:txBody>
      </p:sp>
      <p:sp>
        <p:nvSpPr>
          <p:cNvPr id="840" name="Google Shape;840;p95"/>
          <p:cNvSpPr txBox="1"/>
          <p:nvPr/>
        </p:nvSpPr>
        <p:spPr>
          <a:xfrm rot="-2700000">
            <a:off x="5098329" y="4475864"/>
            <a:ext cx="798041" cy="157826"/>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t>is_cat</a:t>
            </a:r>
            <a:endParaRPr sz="1100"/>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4" name="Shape 844"/>
        <p:cNvGrpSpPr/>
        <p:nvPr/>
      </p:nvGrpSpPr>
      <p:grpSpPr>
        <a:xfrm>
          <a:off x="0" y="0"/>
          <a:ext cx="0" cy="0"/>
          <a:chOff x="0" y="0"/>
          <a:chExt cx="0" cy="0"/>
        </a:xfrm>
      </p:grpSpPr>
      <p:sp>
        <p:nvSpPr>
          <p:cNvPr id="845" name="Google Shape;845;p9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Tabular Data: Timestamps</a:t>
            </a:r>
            <a:endParaRPr/>
          </a:p>
        </p:txBody>
      </p:sp>
      <p:sp>
        <p:nvSpPr>
          <p:cNvPr id="846" name="Google Shape;846;p96"/>
          <p:cNvSpPr txBox="1"/>
          <p:nvPr>
            <p:ph idx="1" type="body"/>
          </p:nvPr>
        </p:nvSpPr>
        <p:spPr>
          <a:xfrm>
            <a:off x="311700" y="1152475"/>
            <a:ext cx="8832300" cy="34164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sz="1400"/>
              <a:t>Timestamps represented as seconds since 01.01.1970 UTC (UNIX Epoch)</a:t>
            </a:r>
            <a:endParaRPr sz="1400"/>
          </a:p>
          <a:p>
            <a:pPr indent="-317500" lvl="0" marL="457200" rtl="0" algn="l">
              <a:spcBef>
                <a:spcPts val="1000"/>
              </a:spcBef>
              <a:spcAft>
                <a:spcPts val="0"/>
              </a:spcAft>
              <a:buSzPts val="1400"/>
              <a:buChar char="●"/>
            </a:pPr>
            <a:r>
              <a:rPr lang="en" sz="1400"/>
              <a:t>Predictive functions are usually non-linear in raw timestamps.</a:t>
            </a:r>
            <a:endParaRPr sz="1400"/>
          </a:p>
          <a:p>
            <a:pPr indent="-317500" lvl="0" marL="457200" rtl="0" algn="l">
              <a:spcBef>
                <a:spcPts val="1000"/>
              </a:spcBef>
              <a:spcAft>
                <a:spcPts val="0"/>
              </a:spcAft>
              <a:buSzPts val="1400"/>
              <a:buChar char="●"/>
            </a:pPr>
            <a:r>
              <a:rPr lang="en" sz="1400"/>
              <a:t>Transforming the data into something more useful is trivial</a:t>
            </a:r>
            <a:endParaRPr sz="1400"/>
          </a:p>
          <a:p>
            <a:pPr indent="-317500" lvl="0" marL="457200" rtl="0" algn="l">
              <a:spcBef>
                <a:spcPts val="1000"/>
              </a:spcBef>
              <a:spcAft>
                <a:spcPts val="0"/>
              </a:spcAft>
              <a:buSzPts val="1400"/>
              <a:buChar char="●"/>
            </a:pPr>
            <a:r>
              <a:rPr lang="en" sz="1400"/>
              <a:t>Only retain time information that’s pertinent to your modelling problem.</a:t>
            </a:r>
            <a:endParaRPr sz="1400"/>
          </a:p>
          <a:p>
            <a:pPr indent="-304800" lvl="1" marL="914400" rtl="0" algn="l">
              <a:spcBef>
                <a:spcPts val="0"/>
              </a:spcBef>
              <a:spcAft>
                <a:spcPts val="0"/>
              </a:spcAft>
              <a:buSzPts val="1200"/>
              <a:buChar char="○"/>
            </a:pPr>
            <a:r>
              <a:rPr lang="en" sz="1200"/>
              <a:t>Time of day (routines), day of week (restaurants), month (seasonal adjustment)</a:t>
            </a:r>
            <a:endParaRPr sz="1200"/>
          </a:p>
          <a:p>
            <a:pPr indent="-304800" lvl="1" marL="914400" rtl="0" algn="l">
              <a:spcBef>
                <a:spcPts val="0"/>
              </a:spcBef>
              <a:spcAft>
                <a:spcPts val="0"/>
              </a:spcAft>
              <a:buSzPts val="1200"/>
              <a:buChar char="○"/>
            </a:pPr>
            <a:r>
              <a:rPr lang="en" sz="1200"/>
              <a:t>Rush hour yes/ no (traffic)</a:t>
            </a:r>
            <a:endParaRPr sz="1200"/>
          </a:p>
          <a:p>
            <a:pPr indent="-304800" lvl="1" marL="914400" rtl="0" algn="l">
              <a:spcBef>
                <a:spcPts val="0"/>
              </a:spcBef>
              <a:spcAft>
                <a:spcPts val="0"/>
              </a:spcAft>
              <a:buSzPts val="1200"/>
              <a:buChar char="○"/>
            </a:pPr>
            <a:r>
              <a:rPr lang="en" sz="1200"/>
              <a:t>Time since last event (customer retention)</a:t>
            </a:r>
            <a:endParaRPr sz="1200"/>
          </a:p>
          <a:p>
            <a:pPr indent="-304800" lvl="1" marL="914400" rtl="0" algn="l">
              <a:spcBef>
                <a:spcPts val="0"/>
              </a:spcBef>
              <a:spcAft>
                <a:spcPts val="0"/>
              </a:spcAft>
              <a:buSzPts val="1200"/>
              <a:buChar char="○"/>
            </a:pPr>
            <a:r>
              <a:rPr lang="en" sz="1200"/>
              <a:t>Time as an aggregator (spend per month; customer value)</a:t>
            </a:r>
            <a:endParaRPr sz="1200"/>
          </a:p>
          <a:p>
            <a:pPr indent="0" lvl="0" marL="0" rtl="0" algn="l">
              <a:spcBef>
                <a:spcPts val="1600"/>
              </a:spcBef>
              <a:spcAft>
                <a:spcPts val="1600"/>
              </a:spcAft>
              <a:buNone/>
            </a:pPr>
            <a:r>
              <a:t/>
            </a:r>
            <a:endParaRPr sz="1400"/>
          </a:p>
        </p:txBody>
      </p:sp>
      <p:sp>
        <p:nvSpPr>
          <p:cNvPr id="847" name="Google Shape;847;p9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848" name="Google Shape;848;p96"/>
          <p:cNvPicPr preferRelativeResize="0"/>
          <p:nvPr/>
        </p:nvPicPr>
        <p:blipFill>
          <a:blip r:embed="rId3">
            <a:alphaModFix/>
          </a:blip>
          <a:stretch>
            <a:fillRect/>
          </a:stretch>
        </p:blipFill>
        <p:spPr>
          <a:xfrm>
            <a:off x="714500" y="3878150"/>
            <a:ext cx="7715000" cy="262550"/>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2" name="Shape 852"/>
        <p:cNvGrpSpPr/>
        <p:nvPr/>
      </p:nvGrpSpPr>
      <p:grpSpPr>
        <a:xfrm>
          <a:off x="0" y="0"/>
          <a:ext cx="0" cy="0"/>
          <a:chOff x="0" y="0"/>
          <a:chExt cx="0" cy="0"/>
        </a:xfrm>
      </p:grpSpPr>
      <p:sp>
        <p:nvSpPr>
          <p:cNvPr id="853" name="Google Shape;853;p9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Aggregation: Bag of Words</a:t>
            </a:r>
            <a:endParaRPr/>
          </a:p>
        </p:txBody>
      </p:sp>
      <p:sp>
        <p:nvSpPr>
          <p:cNvPr id="854" name="Google Shape;854;p9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855" name="Google Shape;855;p97"/>
          <p:cNvPicPr preferRelativeResize="0"/>
          <p:nvPr/>
        </p:nvPicPr>
        <p:blipFill>
          <a:blip r:embed="rId3">
            <a:alphaModFix/>
          </a:blip>
          <a:stretch>
            <a:fillRect/>
          </a:stretch>
        </p:blipFill>
        <p:spPr>
          <a:xfrm>
            <a:off x="1298487" y="1152475"/>
            <a:ext cx="6547024" cy="3991024"/>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9" name="Shape 859"/>
        <p:cNvGrpSpPr/>
        <p:nvPr/>
      </p:nvGrpSpPr>
      <p:grpSpPr>
        <a:xfrm>
          <a:off x="0" y="0"/>
          <a:ext cx="0" cy="0"/>
          <a:chOff x="0" y="0"/>
          <a:chExt cx="0" cy="0"/>
        </a:xfrm>
      </p:grpSpPr>
      <p:sp>
        <p:nvSpPr>
          <p:cNvPr id="860" name="Google Shape;860;p9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Aggregation: Bag of Visual Words</a:t>
            </a:r>
            <a:endParaRPr/>
          </a:p>
        </p:txBody>
      </p:sp>
      <p:sp>
        <p:nvSpPr>
          <p:cNvPr id="861" name="Google Shape;861;p9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862" name="Google Shape;862;p98"/>
          <p:cNvPicPr preferRelativeResize="0"/>
          <p:nvPr/>
        </p:nvPicPr>
        <p:blipFill>
          <a:blip r:embed="rId3">
            <a:alphaModFix/>
          </a:blip>
          <a:stretch>
            <a:fillRect/>
          </a:stretch>
        </p:blipFill>
        <p:spPr>
          <a:xfrm>
            <a:off x="1650000" y="1017725"/>
            <a:ext cx="4400325" cy="4125775"/>
          </a:xfrm>
          <a:prstGeom prst="rect">
            <a:avLst/>
          </a:prstGeom>
          <a:noFill/>
          <a:ln>
            <a:noFill/>
          </a:ln>
        </p:spPr>
      </p:pic>
      <p:sp>
        <p:nvSpPr>
          <p:cNvPr id="863" name="Google Shape;863;p98"/>
          <p:cNvSpPr/>
          <p:nvPr/>
        </p:nvSpPr>
        <p:spPr>
          <a:xfrm>
            <a:off x="6391200" y="1926825"/>
            <a:ext cx="2441100" cy="1008900"/>
          </a:xfrm>
          <a:prstGeom prst="wedgeRoundRectCallout">
            <a:avLst>
              <a:gd fmla="val -50782" name="adj1"/>
              <a:gd fmla="val 77926"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Dictionary of K “visual words” often learned using K-means clustering</a:t>
            </a:r>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7" name="Shape 867"/>
        <p:cNvGrpSpPr/>
        <p:nvPr/>
      </p:nvGrpSpPr>
      <p:grpSpPr>
        <a:xfrm>
          <a:off x="0" y="0"/>
          <a:ext cx="0" cy="0"/>
          <a:chOff x="0" y="0"/>
          <a:chExt cx="0" cy="0"/>
        </a:xfrm>
      </p:grpSpPr>
      <p:pic>
        <p:nvPicPr>
          <p:cNvPr id="868" name="Google Shape;868;p99"/>
          <p:cNvPicPr preferRelativeResize="0"/>
          <p:nvPr/>
        </p:nvPicPr>
        <p:blipFill>
          <a:blip r:embed="rId3">
            <a:alphaModFix/>
          </a:blip>
          <a:stretch>
            <a:fillRect/>
          </a:stretch>
        </p:blipFill>
        <p:spPr>
          <a:xfrm>
            <a:off x="1225725" y="611300"/>
            <a:ext cx="6692550" cy="4182865"/>
          </a:xfrm>
          <a:prstGeom prst="rect">
            <a:avLst/>
          </a:prstGeom>
          <a:noFill/>
          <a:ln>
            <a:noFill/>
          </a:ln>
        </p:spPr>
      </p:pic>
      <p:sp>
        <p:nvSpPr>
          <p:cNvPr id="869" name="Google Shape;869;p9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Cropping: Sliding Window</a:t>
            </a:r>
            <a:endParaRPr/>
          </a:p>
        </p:txBody>
      </p:sp>
      <p:sp>
        <p:nvSpPr>
          <p:cNvPr id="870" name="Google Shape;870;p9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871" name="Google Shape;871;p99"/>
          <p:cNvSpPr/>
          <p:nvPr/>
        </p:nvSpPr>
        <p:spPr>
          <a:xfrm>
            <a:off x="2063230" y="2548446"/>
            <a:ext cx="5196000" cy="292800"/>
          </a:xfrm>
          <a:prstGeom prst="trapezoid">
            <a:avLst>
              <a:gd fmla="val 725243" name="adj"/>
            </a:avLst>
          </a:prstGeom>
          <a:noFill/>
          <a:ln cap="flat" cmpd="sng" w="9525">
            <a:solidFill>
              <a:srgbClr val="F4CC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99"/>
          <p:cNvSpPr/>
          <p:nvPr/>
        </p:nvSpPr>
        <p:spPr>
          <a:xfrm>
            <a:off x="2068457" y="2835808"/>
            <a:ext cx="5196000" cy="1439400"/>
          </a:xfrm>
          <a:prstGeom prst="rect">
            <a:avLst/>
          </a:prstGeom>
          <a:noFill/>
          <a:ln cap="flat" cmpd="sng" w="9525">
            <a:solidFill>
              <a:srgbClr val="F4CC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99"/>
          <p:cNvSpPr/>
          <p:nvPr/>
        </p:nvSpPr>
        <p:spPr>
          <a:xfrm>
            <a:off x="3748119" y="4363286"/>
            <a:ext cx="1836900" cy="430800"/>
          </a:xfrm>
          <a:prstGeom prst="downArrow">
            <a:avLst>
              <a:gd fmla="val 50000" name="adj1"/>
              <a:gd fmla="val 50000" name="adj2"/>
            </a:avLst>
          </a:prstGeom>
          <a:solidFill>
            <a:srgbClr val="F4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99"/>
          <p:cNvSpPr txBox="1"/>
          <p:nvPr/>
        </p:nvSpPr>
        <p:spPr>
          <a:xfrm>
            <a:off x="3490725" y="4740000"/>
            <a:ext cx="2351700" cy="29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Running/ Walking/ Cycling?</a:t>
            </a:r>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8" name="Shape 878"/>
        <p:cNvGrpSpPr/>
        <p:nvPr/>
      </p:nvGrpSpPr>
      <p:grpSpPr>
        <a:xfrm>
          <a:off x="0" y="0"/>
          <a:ext cx="0" cy="0"/>
          <a:chOff x="0" y="0"/>
          <a:chExt cx="0" cy="0"/>
        </a:xfrm>
      </p:grpSpPr>
      <p:pic>
        <p:nvPicPr>
          <p:cNvPr id="879" name="Google Shape;879;p100"/>
          <p:cNvPicPr preferRelativeResize="0"/>
          <p:nvPr/>
        </p:nvPicPr>
        <p:blipFill>
          <a:blip r:embed="rId3">
            <a:alphaModFix/>
          </a:blip>
          <a:stretch>
            <a:fillRect/>
          </a:stretch>
        </p:blipFill>
        <p:spPr>
          <a:xfrm>
            <a:off x="926188" y="582050"/>
            <a:ext cx="7291624" cy="4557251"/>
          </a:xfrm>
          <a:prstGeom prst="rect">
            <a:avLst/>
          </a:prstGeom>
          <a:noFill/>
          <a:ln>
            <a:noFill/>
          </a:ln>
        </p:spPr>
      </p:pic>
      <p:sp>
        <p:nvSpPr>
          <p:cNvPr id="880" name="Google Shape;880;p10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Aggregation</a:t>
            </a:r>
            <a:endParaRPr/>
          </a:p>
        </p:txBody>
      </p:sp>
      <p:sp>
        <p:nvSpPr>
          <p:cNvPr id="881" name="Google Shape;881;p10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5" name="Shape 885"/>
        <p:cNvGrpSpPr/>
        <p:nvPr/>
      </p:nvGrpSpPr>
      <p:grpSpPr>
        <a:xfrm>
          <a:off x="0" y="0"/>
          <a:ext cx="0" cy="0"/>
          <a:chOff x="0" y="0"/>
          <a:chExt cx="0" cy="0"/>
        </a:xfrm>
      </p:grpSpPr>
      <p:pic>
        <p:nvPicPr>
          <p:cNvPr id="886" name="Google Shape;886;p101"/>
          <p:cNvPicPr preferRelativeResize="0"/>
          <p:nvPr/>
        </p:nvPicPr>
        <p:blipFill rotWithShape="1">
          <a:blip r:embed="rId3">
            <a:alphaModFix/>
          </a:blip>
          <a:srcRect b="0" l="0" r="0" t="0"/>
          <a:stretch/>
        </p:blipFill>
        <p:spPr>
          <a:xfrm>
            <a:off x="1081812" y="558150"/>
            <a:ext cx="6980374" cy="4362725"/>
          </a:xfrm>
          <a:prstGeom prst="rect">
            <a:avLst/>
          </a:prstGeom>
          <a:noFill/>
          <a:ln>
            <a:noFill/>
          </a:ln>
        </p:spPr>
      </p:pic>
      <p:sp>
        <p:nvSpPr>
          <p:cNvPr id="887" name="Google Shape;887;p10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Aggregation: Empirical Cumulative Density Function</a:t>
            </a:r>
            <a:endParaRPr/>
          </a:p>
        </p:txBody>
      </p:sp>
      <p:sp>
        <p:nvSpPr>
          <p:cNvPr id="888" name="Google Shape;888;p10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889" name="Google Shape;889;p101"/>
          <p:cNvPicPr preferRelativeResize="0"/>
          <p:nvPr/>
        </p:nvPicPr>
        <p:blipFill>
          <a:blip r:embed="rId4">
            <a:alphaModFix/>
          </a:blip>
          <a:stretch>
            <a:fillRect/>
          </a:stretch>
        </p:blipFill>
        <p:spPr>
          <a:xfrm>
            <a:off x="2539407" y="4663225"/>
            <a:ext cx="4065182" cy="3936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21"/>
          <p:cNvSpPr txBox="1"/>
          <p:nvPr>
            <p:ph type="title"/>
          </p:nvPr>
        </p:nvSpPr>
        <p:spPr>
          <a:xfrm>
            <a:off x="311700" y="1402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Raw Data - Single Electrode</a:t>
            </a:r>
            <a:endParaRPr/>
          </a:p>
        </p:txBody>
      </p:sp>
      <p:sp>
        <p:nvSpPr>
          <p:cNvPr id="116" name="Google Shape;116;p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17" name="Google Shape;117;p21"/>
          <p:cNvPicPr preferRelativeResize="0"/>
          <p:nvPr/>
        </p:nvPicPr>
        <p:blipFill rotWithShape="1">
          <a:blip r:embed="rId3">
            <a:alphaModFix/>
          </a:blip>
          <a:srcRect b="7029" l="10385" r="8478" t="5870"/>
          <a:stretch/>
        </p:blipFill>
        <p:spPr>
          <a:xfrm>
            <a:off x="1286730" y="1017725"/>
            <a:ext cx="6570534" cy="3645500"/>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3" name="Shape 893"/>
        <p:cNvGrpSpPr/>
        <p:nvPr/>
      </p:nvGrpSpPr>
      <p:grpSpPr>
        <a:xfrm>
          <a:off x="0" y="0"/>
          <a:ext cx="0" cy="0"/>
          <a:chOff x="0" y="0"/>
          <a:chExt cx="0" cy="0"/>
        </a:xfrm>
      </p:grpSpPr>
      <p:pic>
        <p:nvPicPr>
          <p:cNvPr id="894" name="Google Shape;894;p102"/>
          <p:cNvPicPr preferRelativeResize="0"/>
          <p:nvPr/>
        </p:nvPicPr>
        <p:blipFill rotWithShape="1">
          <a:blip r:embed="rId3">
            <a:alphaModFix/>
          </a:blip>
          <a:srcRect b="0" l="0" r="0" t="0"/>
          <a:stretch/>
        </p:blipFill>
        <p:spPr>
          <a:xfrm>
            <a:off x="1081812" y="558150"/>
            <a:ext cx="6980374" cy="4362725"/>
          </a:xfrm>
          <a:prstGeom prst="rect">
            <a:avLst/>
          </a:prstGeom>
          <a:noFill/>
          <a:ln>
            <a:noFill/>
          </a:ln>
        </p:spPr>
      </p:pic>
      <p:sp>
        <p:nvSpPr>
          <p:cNvPr id="895" name="Google Shape;895;p10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Aggregation: Empirical Cumulative Density Function</a:t>
            </a:r>
            <a:endParaRPr/>
          </a:p>
        </p:txBody>
      </p:sp>
      <p:sp>
        <p:nvSpPr>
          <p:cNvPr id="896" name="Google Shape;896;p10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897" name="Google Shape;897;p102"/>
          <p:cNvPicPr preferRelativeResize="0"/>
          <p:nvPr/>
        </p:nvPicPr>
        <p:blipFill>
          <a:blip r:embed="rId4">
            <a:alphaModFix/>
          </a:blip>
          <a:stretch>
            <a:fillRect/>
          </a:stretch>
        </p:blipFill>
        <p:spPr>
          <a:xfrm>
            <a:off x="2501625" y="4673662"/>
            <a:ext cx="4140725" cy="372725"/>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1" name="Shape 901"/>
        <p:cNvGrpSpPr/>
        <p:nvPr/>
      </p:nvGrpSpPr>
      <p:grpSpPr>
        <a:xfrm>
          <a:off x="0" y="0"/>
          <a:ext cx="0" cy="0"/>
          <a:chOff x="0" y="0"/>
          <a:chExt cx="0" cy="0"/>
        </a:xfrm>
      </p:grpSpPr>
      <p:pic>
        <p:nvPicPr>
          <p:cNvPr id="902" name="Google Shape;902;p103"/>
          <p:cNvPicPr preferRelativeResize="0"/>
          <p:nvPr/>
        </p:nvPicPr>
        <p:blipFill rotWithShape="1">
          <a:blip r:embed="rId3">
            <a:alphaModFix/>
          </a:blip>
          <a:srcRect b="0" l="0" r="0" t="0"/>
          <a:stretch/>
        </p:blipFill>
        <p:spPr>
          <a:xfrm>
            <a:off x="1081812" y="558150"/>
            <a:ext cx="6980374" cy="4362725"/>
          </a:xfrm>
          <a:prstGeom prst="rect">
            <a:avLst/>
          </a:prstGeom>
          <a:noFill/>
          <a:ln>
            <a:noFill/>
          </a:ln>
        </p:spPr>
      </p:pic>
      <p:sp>
        <p:nvSpPr>
          <p:cNvPr id="903" name="Google Shape;903;p10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Aggregation: Empirical Cumulative Density Function</a:t>
            </a:r>
            <a:endParaRPr/>
          </a:p>
        </p:txBody>
      </p:sp>
      <p:sp>
        <p:nvSpPr>
          <p:cNvPr id="904" name="Google Shape;904;p10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905" name="Google Shape;905;p103"/>
          <p:cNvPicPr preferRelativeResize="0"/>
          <p:nvPr/>
        </p:nvPicPr>
        <p:blipFill>
          <a:blip r:embed="rId4">
            <a:alphaModFix/>
          </a:blip>
          <a:stretch>
            <a:fillRect/>
          </a:stretch>
        </p:blipFill>
        <p:spPr>
          <a:xfrm>
            <a:off x="2501625" y="4673662"/>
            <a:ext cx="4140725" cy="372725"/>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9" name="Shape 909"/>
        <p:cNvGrpSpPr/>
        <p:nvPr/>
      </p:nvGrpSpPr>
      <p:grpSpPr>
        <a:xfrm>
          <a:off x="0" y="0"/>
          <a:ext cx="0" cy="0"/>
          <a:chOff x="0" y="0"/>
          <a:chExt cx="0" cy="0"/>
        </a:xfrm>
      </p:grpSpPr>
      <p:pic>
        <p:nvPicPr>
          <p:cNvPr id="910" name="Google Shape;910;p104"/>
          <p:cNvPicPr preferRelativeResize="0"/>
          <p:nvPr/>
        </p:nvPicPr>
        <p:blipFill rotWithShape="1">
          <a:blip r:embed="rId3">
            <a:alphaModFix/>
          </a:blip>
          <a:srcRect b="0" l="0" r="0" t="0"/>
          <a:stretch/>
        </p:blipFill>
        <p:spPr>
          <a:xfrm>
            <a:off x="1081812" y="558150"/>
            <a:ext cx="6980374" cy="4362725"/>
          </a:xfrm>
          <a:prstGeom prst="rect">
            <a:avLst/>
          </a:prstGeom>
          <a:noFill/>
          <a:ln>
            <a:noFill/>
          </a:ln>
        </p:spPr>
      </p:pic>
      <p:sp>
        <p:nvSpPr>
          <p:cNvPr id="911" name="Google Shape;911;p10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Aggregation: Empirical Cumulative Density Function</a:t>
            </a:r>
            <a:endParaRPr/>
          </a:p>
        </p:txBody>
      </p:sp>
      <p:sp>
        <p:nvSpPr>
          <p:cNvPr id="912" name="Google Shape;912;p10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6" name="Shape 916"/>
        <p:cNvGrpSpPr/>
        <p:nvPr/>
      </p:nvGrpSpPr>
      <p:grpSpPr>
        <a:xfrm>
          <a:off x="0" y="0"/>
          <a:ext cx="0" cy="0"/>
          <a:chOff x="0" y="0"/>
          <a:chExt cx="0" cy="0"/>
        </a:xfrm>
      </p:grpSpPr>
      <p:pic>
        <p:nvPicPr>
          <p:cNvPr id="917" name="Google Shape;917;p105"/>
          <p:cNvPicPr preferRelativeResize="0"/>
          <p:nvPr/>
        </p:nvPicPr>
        <p:blipFill rotWithShape="1">
          <a:blip r:embed="rId3">
            <a:alphaModFix/>
          </a:blip>
          <a:srcRect b="0" l="0" r="0" t="0"/>
          <a:stretch/>
        </p:blipFill>
        <p:spPr>
          <a:xfrm>
            <a:off x="1081812" y="558150"/>
            <a:ext cx="6980374" cy="4362725"/>
          </a:xfrm>
          <a:prstGeom prst="rect">
            <a:avLst/>
          </a:prstGeom>
          <a:noFill/>
          <a:ln>
            <a:noFill/>
          </a:ln>
        </p:spPr>
      </p:pic>
      <p:sp>
        <p:nvSpPr>
          <p:cNvPr id="918" name="Google Shape;918;p10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Aggregation: Empirical Cumulative Density Function</a:t>
            </a:r>
            <a:endParaRPr/>
          </a:p>
        </p:txBody>
      </p:sp>
      <p:sp>
        <p:nvSpPr>
          <p:cNvPr id="919" name="Google Shape;919;p10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3" name="Shape 923"/>
        <p:cNvGrpSpPr/>
        <p:nvPr/>
      </p:nvGrpSpPr>
      <p:grpSpPr>
        <a:xfrm>
          <a:off x="0" y="0"/>
          <a:ext cx="0" cy="0"/>
          <a:chOff x="0" y="0"/>
          <a:chExt cx="0" cy="0"/>
        </a:xfrm>
      </p:grpSpPr>
      <p:pic>
        <p:nvPicPr>
          <p:cNvPr id="924" name="Google Shape;924;p106"/>
          <p:cNvPicPr preferRelativeResize="0"/>
          <p:nvPr/>
        </p:nvPicPr>
        <p:blipFill rotWithShape="1">
          <a:blip r:embed="rId3">
            <a:alphaModFix/>
          </a:blip>
          <a:srcRect b="0" l="0" r="0" t="0"/>
          <a:stretch/>
        </p:blipFill>
        <p:spPr>
          <a:xfrm>
            <a:off x="1081812" y="558150"/>
            <a:ext cx="6980374" cy="4362725"/>
          </a:xfrm>
          <a:prstGeom prst="rect">
            <a:avLst/>
          </a:prstGeom>
          <a:noFill/>
          <a:ln>
            <a:noFill/>
          </a:ln>
        </p:spPr>
      </p:pic>
      <p:sp>
        <p:nvSpPr>
          <p:cNvPr id="925" name="Google Shape;925;p10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Aggregation: Empirical Cumulative Density Function</a:t>
            </a:r>
            <a:endParaRPr/>
          </a:p>
        </p:txBody>
      </p:sp>
      <p:sp>
        <p:nvSpPr>
          <p:cNvPr id="926" name="Google Shape;926;p10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0" name="Shape 930"/>
        <p:cNvGrpSpPr/>
        <p:nvPr/>
      </p:nvGrpSpPr>
      <p:grpSpPr>
        <a:xfrm>
          <a:off x="0" y="0"/>
          <a:ext cx="0" cy="0"/>
          <a:chOff x="0" y="0"/>
          <a:chExt cx="0" cy="0"/>
        </a:xfrm>
      </p:grpSpPr>
      <p:pic>
        <p:nvPicPr>
          <p:cNvPr id="931" name="Google Shape;931;p107"/>
          <p:cNvPicPr preferRelativeResize="0"/>
          <p:nvPr/>
        </p:nvPicPr>
        <p:blipFill rotWithShape="1">
          <a:blip r:embed="rId3">
            <a:alphaModFix/>
          </a:blip>
          <a:srcRect b="0" l="0" r="0" t="0"/>
          <a:stretch/>
        </p:blipFill>
        <p:spPr>
          <a:xfrm>
            <a:off x="1081812" y="558150"/>
            <a:ext cx="6980374" cy="4362725"/>
          </a:xfrm>
          <a:prstGeom prst="rect">
            <a:avLst/>
          </a:prstGeom>
          <a:noFill/>
          <a:ln>
            <a:noFill/>
          </a:ln>
        </p:spPr>
      </p:pic>
      <p:sp>
        <p:nvSpPr>
          <p:cNvPr id="932" name="Google Shape;932;p10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Aggregation: Empirical Cumulative Density Function</a:t>
            </a:r>
            <a:endParaRPr/>
          </a:p>
        </p:txBody>
      </p:sp>
      <p:sp>
        <p:nvSpPr>
          <p:cNvPr id="933" name="Google Shape;933;p10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7" name="Shape 937"/>
        <p:cNvGrpSpPr/>
        <p:nvPr/>
      </p:nvGrpSpPr>
      <p:grpSpPr>
        <a:xfrm>
          <a:off x="0" y="0"/>
          <a:ext cx="0" cy="0"/>
          <a:chOff x="0" y="0"/>
          <a:chExt cx="0" cy="0"/>
        </a:xfrm>
      </p:grpSpPr>
      <p:sp>
        <p:nvSpPr>
          <p:cNvPr id="938" name="Google Shape;938;p10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Aggregation: Empirical Cumulative Density Function</a:t>
            </a:r>
            <a:endParaRPr/>
          </a:p>
        </p:txBody>
      </p:sp>
      <p:sp>
        <p:nvSpPr>
          <p:cNvPr id="939" name="Google Shape;939;p10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940" name="Google Shape;940;p10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941" name="Google Shape;941;p108"/>
          <p:cNvPicPr preferRelativeResize="0"/>
          <p:nvPr/>
        </p:nvPicPr>
        <p:blipFill>
          <a:blip r:embed="rId3">
            <a:alphaModFix/>
          </a:blip>
          <a:stretch>
            <a:fillRect/>
          </a:stretch>
        </p:blipFill>
        <p:spPr>
          <a:xfrm>
            <a:off x="311700" y="1898150"/>
            <a:ext cx="8520603" cy="1793804"/>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5" name="Shape 945"/>
        <p:cNvGrpSpPr/>
        <p:nvPr/>
      </p:nvGrpSpPr>
      <p:grpSpPr>
        <a:xfrm>
          <a:off x="0" y="0"/>
          <a:ext cx="0" cy="0"/>
          <a:chOff x="0" y="0"/>
          <a:chExt cx="0" cy="0"/>
        </a:xfrm>
      </p:grpSpPr>
      <p:sp>
        <p:nvSpPr>
          <p:cNvPr id="946" name="Google Shape;946;p10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Normalization</a:t>
            </a:r>
            <a:endParaRPr/>
          </a:p>
        </p:txBody>
      </p:sp>
      <p:sp>
        <p:nvSpPr>
          <p:cNvPr id="947" name="Google Shape;947;p10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sz="1400"/>
              <a:t>Raw data value ranges can vary wildly. </a:t>
            </a:r>
            <a:endParaRPr sz="1400"/>
          </a:p>
          <a:p>
            <a:pPr indent="-317500" lvl="0" marL="457200" rtl="0" algn="l">
              <a:spcBef>
                <a:spcPts val="0"/>
              </a:spcBef>
              <a:spcAft>
                <a:spcPts val="0"/>
              </a:spcAft>
              <a:buSzPts val="1400"/>
              <a:buChar char="●"/>
            </a:pPr>
            <a:r>
              <a:rPr lang="en" sz="1400"/>
              <a:t>Distances and objectives become governed by features with large values</a:t>
            </a:r>
            <a:endParaRPr sz="1400"/>
          </a:p>
          <a:p>
            <a:pPr indent="0" lvl="0" marL="0" rtl="0" algn="l">
              <a:spcBef>
                <a:spcPts val="1600"/>
              </a:spcBef>
              <a:spcAft>
                <a:spcPts val="0"/>
              </a:spcAft>
              <a:buNone/>
            </a:pPr>
            <a:r>
              <a:t/>
            </a:r>
            <a:endParaRPr sz="1400"/>
          </a:p>
          <a:p>
            <a:pPr indent="0" lvl="0" marL="0" rtl="0" algn="l">
              <a:spcBef>
                <a:spcPts val="0"/>
              </a:spcBef>
              <a:spcAft>
                <a:spcPts val="0"/>
              </a:spcAft>
              <a:buNone/>
            </a:pPr>
            <a:r>
              <a:rPr lang="en" sz="1400"/>
              <a:t>Standardisation</a:t>
            </a:r>
            <a:endParaRPr sz="1400"/>
          </a:p>
          <a:p>
            <a:pPr indent="0" lvl="0" marL="0" rtl="0" algn="l">
              <a:spcBef>
                <a:spcPts val="1600"/>
              </a:spcBef>
              <a:spcAft>
                <a:spcPts val="0"/>
              </a:spcAft>
              <a:buNone/>
            </a:pPr>
            <a:r>
              <a:t/>
            </a:r>
            <a:endParaRPr/>
          </a:p>
          <a:p>
            <a:pPr indent="0" lvl="0" marL="0" rtl="0" algn="l">
              <a:spcBef>
                <a:spcPts val="1600"/>
              </a:spcBef>
              <a:spcAft>
                <a:spcPts val="0"/>
              </a:spcAft>
              <a:buNone/>
            </a:pPr>
            <a:r>
              <a:rPr lang="en" sz="1400"/>
              <a:t>Min-Max normalization</a:t>
            </a:r>
            <a:endParaRPr sz="1400"/>
          </a:p>
          <a:p>
            <a:pPr indent="0" lvl="0" marL="0" rtl="0" algn="l">
              <a:spcBef>
                <a:spcPts val="1600"/>
              </a:spcBef>
              <a:spcAft>
                <a:spcPts val="0"/>
              </a:spcAft>
              <a:buNone/>
            </a:pPr>
            <a:r>
              <a:t/>
            </a:r>
            <a:endParaRPr/>
          </a:p>
          <a:p>
            <a:pPr indent="0" lvl="0" marL="0" rtl="0" algn="l">
              <a:spcBef>
                <a:spcPts val="1600"/>
              </a:spcBef>
              <a:spcAft>
                <a:spcPts val="1600"/>
              </a:spcAft>
              <a:buNone/>
            </a:pPr>
            <a:r>
              <a:rPr lang="en" sz="1400"/>
              <a:t>Scaling to unit length</a:t>
            </a:r>
            <a:endParaRPr sz="1400"/>
          </a:p>
        </p:txBody>
      </p:sp>
      <p:sp>
        <p:nvSpPr>
          <p:cNvPr id="948" name="Google Shape;948;p10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949" name="Google Shape;949;p109"/>
          <p:cNvPicPr preferRelativeResize="0"/>
          <p:nvPr/>
        </p:nvPicPr>
        <p:blipFill>
          <a:blip r:embed="rId3">
            <a:alphaModFix/>
          </a:blip>
          <a:stretch>
            <a:fillRect/>
          </a:stretch>
        </p:blipFill>
        <p:spPr>
          <a:xfrm>
            <a:off x="3118200" y="2993450"/>
            <a:ext cx="2349825" cy="477775"/>
          </a:xfrm>
          <a:prstGeom prst="rect">
            <a:avLst/>
          </a:prstGeom>
          <a:noFill/>
          <a:ln>
            <a:noFill/>
          </a:ln>
        </p:spPr>
      </p:pic>
      <p:pic>
        <p:nvPicPr>
          <p:cNvPr id="950" name="Google Shape;950;p109"/>
          <p:cNvPicPr preferRelativeResize="0"/>
          <p:nvPr/>
        </p:nvPicPr>
        <p:blipFill>
          <a:blip r:embed="rId4">
            <a:alphaModFix/>
          </a:blip>
          <a:stretch>
            <a:fillRect/>
          </a:stretch>
        </p:blipFill>
        <p:spPr>
          <a:xfrm>
            <a:off x="3118200" y="4098175"/>
            <a:ext cx="1001138" cy="393600"/>
          </a:xfrm>
          <a:prstGeom prst="rect">
            <a:avLst/>
          </a:prstGeom>
          <a:noFill/>
          <a:ln>
            <a:noFill/>
          </a:ln>
        </p:spPr>
      </p:pic>
      <p:pic>
        <p:nvPicPr>
          <p:cNvPr id="951" name="Google Shape;951;p109"/>
          <p:cNvPicPr preferRelativeResize="0"/>
          <p:nvPr/>
        </p:nvPicPr>
        <p:blipFill rotWithShape="1">
          <a:blip r:embed="rId5">
            <a:alphaModFix/>
          </a:blip>
          <a:srcRect b="0" l="0" r="78967" t="0"/>
          <a:stretch/>
        </p:blipFill>
        <p:spPr>
          <a:xfrm>
            <a:off x="3118200" y="2156275"/>
            <a:ext cx="1227951" cy="415475"/>
          </a:xfrm>
          <a:prstGeom prst="rect">
            <a:avLst/>
          </a:prstGeom>
          <a:noFill/>
          <a:ln>
            <a:noFill/>
          </a:ln>
        </p:spPr>
      </p:pic>
      <p:pic>
        <p:nvPicPr>
          <p:cNvPr id="952" name="Google Shape;952;p109"/>
          <p:cNvPicPr preferRelativeResize="0"/>
          <p:nvPr/>
        </p:nvPicPr>
        <p:blipFill rotWithShape="1">
          <a:blip r:embed="rId5">
            <a:alphaModFix/>
          </a:blip>
          <a:srcRect b="0" l="23317" r="49362" t="0"/>
          <a:stretch/>
        </p:blipFill>
        <p:spPr>
          <a:xfrm>
            <a:off x="5731575" y="2156275"/>
            <a:ext cx="1056449" cy="275175"/>
          </a:xfrm>
          <a:prstGeom prst="rect">
            <a:avLst/>
          </a:prstGeom>
          <a:noFill/>
          <a:ln>
            <a:noFill/>
          </a:ln>
        </p:spPr>
      </p:pic>
      <p:pic>
        <p:nvPicPr>
          <p:cNvPr id="953" name="Google Shape;953;p109"/>
          <p:cNvPicPr preferRelativeResize="0"/>
          <p:nvPr/>
        </p:nvPicPr>
        <p:blipFill rotWithShape="1">
          <a:blip r:embed="rId5">
            <a:alphaModFix/>
          </a:blip>
          <a:srcRect b="0" l="52631" r="0" t="0"/>
          <a:stretch/>
        </p:blipFill>
        <p:spPr>
          <a:xfrm>
            <a:off x="7000550" y="2156275"/>
            <a:ext cx="1831750" cy="275175"/>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7" name="Shape 957"/>
        <p:cNvGrpSpPr/>
        <p:nvPr/>
      </p:nvGrpSpPr>
      <p:grpSpPr>
        <a:xfrm>
          <a:off x="0" y="0"/>
          <a:ext cx="0" cy="0"/>
          <a:chOff x="0" y="0"/>
          <a:chExt cx="0" cy="0"/>
        </a:xfrm>
      </p:grpSpPr>
      <p:sp>
        <p:nvSpPr>
          <p:cNvPr id="958" name="Google Shape;958;p11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Projection</a:t>
            </a:r>
            <a:endParaRPr/>
          </a:p>
        </p:txBody>
      </p:sp>
      <p:sp>
        <p:nvSpPr>
          <p:cNvPr id="959" name="Google Shape;959;p11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How much of the input space does the data occupy?</a:t>
            </a:r>
            <a:endParaRPr sz="1400"/>
          </a:p>
          <a:p>
            <a:pPr indent="-317500" lvl="0" marL="457200" rtl="0" algn="l">
              <a:spcBef>
                <a:spcPts val="1600"/>
              </a:spcBef>
              <a:spcAft>
                <a:spcPts val="0"/>
              </a:spcAft>
              <a:buSzPts val="1400"/>
              <a:buChar char="●"/>
            </a:pPr>
            <a:r>
              <a:rPr lang="en" sz="1400"/>
              <a:t>Set of face images among all possible images of 100 x 100 pixels.</a:t>
            </a:r>
            <a:endParaRPr sz="1400"/>
          </a:p>
          <a:p>
            <a:pPr indent="-317500" lvl="0" marL="457200" rtl="0" algn="l">
              <a:spcBef>
                <a:spcPts val="0"/>
              </a:spcBef>
              <a:spcAft>
                <a:spcPts val="0"/>
              </a:spcAft>
              <a:buSzPts val="1400"/>
              <a:buChar char="●"/>
            </a:pPr>
            <a:r>
              <a:rPr lang="en" sz="1400"/>
              <a:t>Set of English language utterances among all possible 16kHz audio.</a:t>
            </a:r>
            <a:endParaRPr sz="1400"/>
          </a:p>
          <a:p>
            <a:pPr indent="-317500" lvl="0" marL="457200" rtl="0" algn="l">
              <a:spcBef>
                <a:spcPts val="0"/>
              </a:spcBef>
              <a:spcAft>
                <a:spcPts val="0"/>
              </a:spcAft>
              <a:buSzPts val="1400"/>
              <a:buChar char="●"/>
            </a:pPr>
            <a:r>
              <a:rPr lang="en" sz="1400"/>
              <a:t>Set of human hand gestures among all possible 2 second accelerometer data.</a:t>
            </a:r>
            <a:endParaRPr sz="1400"/>
          </a:p>
          <a:p>
            <a:pPr indent="0" lvl="0" marL="0" rtl="0" algn="l">
              <a:spcBef>
                <a:spcPts val="1600"/>
              </a:spcBef>
              <a:spcAft>
                <a:spcPts val="0"/>
              </a:spcAft>
              <a:buNone/>
            </a:pPr>
            <a:r>
              <a:rPr lang="en" sz="1400"/>
              <a:t>Projection Methods</a:t>
            </a:r>
            <a:endParaRPr sz="1400"/>
          </a:p>
          <a:p>
            <a:pPr indent="-317500" lvl="0" marL="457200" rtl="0" algn="l">
              <a:spcBef>
                <a:spcPts val="1600"/>
              </a:spcBef>
              <a:spcAft>
                <a:spcPts val="0"/>
              </a:spcAft>
              <a:buSzPts val="1400"/>
              <a:buChar char="●"/>
            </a:pPr>
            <a:r>
              <a:rPr lang="en" sz="1400"/>
              <a:t>PCA</a:t>
            </a:r>
            <a:endParaRPr sz="1400"/>
          </a:p>
          <a:p>
            <a:pPr indent="-317500" lvl="0" marL="457200" rtl="0" algn="l">
              <a:spcBef>
                <a:spcPts val="0"/>
              </a:spcBef>
              <a:spcAft>
                <a:spcPts val="0"/>
              </a:spcAft>
              <a:buSzPts val="1400"/>
              <a:buChar char="●"/>
            </a:pPr>
            <a:r>
              <a:rPr lang="en" sz="1400"/>
              <a:t>SVD</a:t>
            </a:r>
            <a:endParaRPr sz="1400"/>
          </a:p>
          <a:p>
            <a:pPr indent="-317500" lvl="0" marL="457200" rtl="0" algn="l">
              <a:spcBef>
                <a:spcPts val="0"/>
              </a:spcBef>
              <a:spcAft>
                <a:spcPts val="0"/>
              </a:spcAft>
              <a:buSzPts val="1400"/>
              <a:buChar char="●"/>
            </a:pPr>
            <a:r>
              <a:rPr lang="en" sz="1400"/>
              <a:t>Randomized variants</a:t>
            </a:r>
            <a:endParaRPr sz="1400"/>
          </a:p>
          <a:p>
            <a:pPr indent="-317500" lvl="0" marL="457200" rtl="0" algn="l">
              <a:spcBef>
                <a:spcPts val="0"/>
              </a:spcBef>
              <a:spcAft>
                <a:spcPts val="0"/>
              </a:spcAft>
              <a:buSzPts val="1400"/>
              <a:buChar char="●"/>
            </a:pPr>
            <a:r>
              <a:rPr lang="en" sz="1400"/>
              <a:t>See also non-linear projection methods (e.g., autoencoders)</a:t>
            </a:r>
            <a:endParaRPr sz="1400"/>
          </a:p>
          <a:p>
            <a:pPr indent="0" lvl="0" marL="0" rtl="0" algn="l">
              <a:spcBef>
                <a:spcPts val="1600"/>
              </a:spcBef>
              <a:spcAft>
                <a:spcPts val="0"/>
              </a:spcAft>
              <a:buNone/>
            </a:pPr>
            <a:r>
              <a:t/>
            </a:r>
            <a:endParaRPr sz="1400"/>
          </a:p>
          <a:p>
            <a:pPr indent="0" lvl="0" marL="0" rtl="0" algn="l">
              <a:spcBef>
                <a:spcPts val="1600"/>
              </a:spcBef>
              <a:spcAft>
                <a:spcPts val="1600"/>
              </a:spcAft>
              <a:buNone/>
            </a:pPr>
            <a:r>
              <a:t/>
            </a:r>
            <a:endParaRPr sz="1400"/>
          </a:p>
        </p:txBody>
      </p:sp>
      <p:sp>
        <p:nvSpPr>
          <p:cNvPr id="960" name="Google Shape;960;p1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4" name="Shape 964"/>
        <p:cNvGrpSpPr/>
        <p:nvPr/>
      </p:nvGrpSpPr>
      <p:grpSpPr>
        <a:xfrm>
          <a:off x="0" y="0"/>
          <a:ext cx="0" cy="0"/>
          <a:chOff x="0" y="0"/>
          <a:chExt cx="0" cy="0"/>
        </a:xfrm>
      </p:grpSpPr>
      <p:sp>
        <p:nvSpPr>
          <p:cNvPr id="965" name="Google Shape;965;p11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Projection: </a:t>
            </a:r>
            <a:r>
              <a:rPr lang="en"/>
              <a:t>Principal Component Analysis (PCA)</a:t>
            </a:r>
            <a:endParaRPr/>
          </a:p>
        </p:txBody>
      </p:sp>
      <p:sp>
        <p:nvSpPr>
          <p:cNvPr id="966" name="Google Shape;966;p11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grpSp>
        <p:nvGrpSpPr>
          <p:cNvPr id="967" name="Google Shape;967;p111"/>
          <p:cNvGrpSpPr/>
          <p:nvPr/>
        </p:nvGrpSpPr>
        <p:grpSpPr>
          <a:xfrm>
            <a:off x="311702" y="1226200"/>
            <a:ext cx="3214011" cy="3756903"/>
            <a:chOff x="2489100" y="1386500"/>
            <a:chExt cx="2680800" cy="3133625"/>
          </a:xfrm>
        </p:grpSpPr>
        <p:pic>
          <p:nvPicPr>
            <p:cNvPr id="968" name="Google Shape;968;p111"/>
            <p:cNvPicPr preferRelativeResize="0"/>
            <p:nvPr/>
          </p:nvPicPr>
          <p:blipFill rotWithShape="1">
            <a:blip r:embed="rId3">
              <a:alphaModFix/>
            </a:blip>
            <a:srcRect b="0" l="33033" r="31389" t="0"/>
            <a:stretch/>
          </p:blipFill>
          <p:spPr>
            <a:xfrm>
              <a:off x="2489100" y="1386500"/>
              <a:ext cx="2680725" cy="3014050"/>
            </a:xfrm>
            <a:prstGeom prst="rect">
              <a:avLst/>
            </a:prstGeom>
            <a:noFill/>
            <a:ln>
              <a:noFill/>
            </a:ln>
          </p:spPr>
        </p:pic>
        <p:sp>
          <p:nvSpPr>
            <p:cNvPr id="969" name="Google Shape;969;p111"/>
            <p:cNvSpPr txBox="1"/>
            <p:nvPr/>
          </p:nvSpPr>
          <p:spPr>
            <a:xfrm>
              <a:off x="2489100" y="4197625"/>
              <a:ext cx="2680800" cy="32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rgbClr val="999999"/>
                  </a:solidFill>
                  <a:uFill>
                    <a:noFill/>
                  </a:uFill>
                  <a:hlinkClick r:id="rId4">
                    <a:extLst>
                      <a:ext uri="{A12FA001-AC4F-418D-AE19-62706E023703}">
                        <ahyp:hlinkClr val="tx"/>
                      </a:ext>
                    </a:extLst>
                  </a:hlinkClick>
                </a:rPr>
                <a:t>https://stats.stackexchange.com/questions/2691/making-sense-of-principal-component-analysis-eigenvectors-eigenvalues</a:t>
              </a:r>
              <a:endParaRPr sz="700">
                <a:solidFill>
                  <a:srgbClr val="999999"/>
                </a:solidFill>
              </a:endParaRPr>
            </a:p>
          </p:txBody>
        </p:sp>
      </p:grpSp>
      <p:sp>
        <p:nvSpPr>
          <p:cNvPr id="970" name="Google Shape;970;p1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971" name="Google Shape;971;p111"/>
          <p:cNvPicPr preferRelativeResize="0"/>
          <p:nvPr/>
        </p:nvPicPr>
        <p:blipFill>
          <a:blip r:embed="rId5">
            <a:alphaModFix/>
          </a:blip>
          <a:stretch>
            <a:fillRect/>
          </a:stretch>
        </p:blipFill>
        <p:spPr>
          <a:xfrm>
            <a:off x="4414525" y="1152475"/>
            <a:ext cx="3762023" cy="37569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